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9" r:id="rId3"/>
    <p:sldId id="257" r:id="rId4"/>
    <p:sldId id="263" r:id="rId5"/>
    <p:sldId id="260" r:id="rId6"/>
    <p:sldId id="261" r:id="rId7"/>
    <p:sldId id="264" r:id="rId8"/>
    <p:sldId id="262" r:id="rId9"/>
    <p:sldId id="265" r:id="rId10"/>
    <p:sldId id="270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83" r:id="rId22"/>
    <p:sldId id="282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35D0"/>
    <a:srgbClr val="FE00A3"/>
    <a:srgbClr val="8362AE"/>
    <a:srgbClr val="FFC9E9"/>
    <a:srgbClr val="E9E7D4"/>
    <a:srgbClr val="4FE1FE"/>
    <a:srgbClr val="3664F3"/>
    <a:srgbClr val="D1BEB6"/>
    <a:srgbClr val="CEBCB5"/>
    <a:srgbClr val="D8C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6340" autoAdjust="0"/>
  </p:normalViewPr>
  <p:slideViewPr>
    <p:cSldViewPr snapToGrid="0">
      <p:cViewPr varScale="1">
        <p:scale>
          <a:sx n="103" d="100"/>
          <a:sy n="103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3EF30-DF3A-4AA6-AA45-BC97006E57E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CE983-C861-4CCA-BC3B-E3B1FC266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9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CE983-C861-4CCA-BC3B-E3B1FC266E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1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69810-C51F-9360-1D52-A7E59D6A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35C2C-3FA7-4892-3FEA-CBDF32EE9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7EBCA-51B4-C3D6-05B0-A6B2437C2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96E7B-2589-5239-2CE4-8C9816928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CE983-C861-4CCA-BC3B-E3B1FC266E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9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23AC-260D-13B9-4272-F174A66DD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340EA-FC54-5B83-59F9-FDA24B612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5E928-0EFD-4EA8-6D08-EE0D0C07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5B7D1-0404-AAC5-6B14-CD56CF2E9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81432-CD99-70EB-19A7-285E887C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0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362E-D993-5E27-790E-0E0BD247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C38EE-784C-9764-285A-32B5854B5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A362E-F6CE-7E90-0EB7-1B90F2DB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16BEF-CE4D-2A28-F959-4042E0E5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F23F-D2C5-490A-6346-0AB81FCC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4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AB45A7-EF47-BFCB-097D-3F6368FA7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8A1B2-6798-1AD1-AD48-4CDE80A20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03840-E58C-795D-479F-62C24986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632E1-E8C5-2489-6B4B-706B06A7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32D89-4021-B775-5E3B-A99CDC42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1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8A39-8B80-0D52-261B-2E1F5A6E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11F76-4EA6-2F54-EB36-60AB9A3AE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6142D-79B1-FBD9-F91E-DA5C4256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CBF96-C3A6-95C2-549A-A01D7D96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98C98-BF93-3AB2-0EFC-388ABB84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6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DB3A-13F1-76B9-A0B2-C2719A1B0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E6E15-7F9E-F7AE-2360-D273FC807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55461-AD3F-2D22-3631-84760F58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4DD33-2010-C4AE-B328-E385103C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F04C7-191D-D0CC-E982-E7BE4124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B926F-FE6A-9D70-DD39-37D27884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AC13-63A8-0E0E-A89C-3FE4602A9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255F6-097C-1108-DCB2-8CF63BBC3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CC4BB-7D70-3FC9-831A-618A49AD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33DBB-6469-C51E-2B2C-15EA4847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B2A68-5447-DA6D-7042-3CAFF588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76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26DC-B1AC-4C44-9C72-D0D27383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4EDFB-2D5F-ECC0-B478-85D32D58D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DCBC-0C64-07EC-E3A8-7AFD55152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9A426-5807-68AE-38CD-28296302E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49B46F-EEA2-85DC-DEE6-CF8619BD5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30176C-9A53-8049-B441-D10CE926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118FF-AB98-61ED-4263-95D3A331B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E0010-1073-4039-19E5-90AB7DB5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6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DC8C-5B6B-E1BC-E261-EE7EA076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844D60-240A-10F3-C99B-0A3C9F37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B9925-59FB-1986-FAC2-94E47D570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DD77F-E8D4-CDAB-43D8-D5B47B53C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33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BBCF32-24F9-59D3-EEB5-4C50D8A8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34489-8678-5818-9E0B-BB0D3C87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086C-C386-636B-03B1-5E4C5989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F185-74A3-6833-B2C4-FA7BFD27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3A20F-3331-15FD-DCBE-5D9401545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67BFD-2944-7D69-58B3-28A94F3DC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1B245-15F6-73FB-6A43-1BC08EC5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1304F-C364-48B3-9EB4-32F5DDEF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4F243-B349-BD69-4019-7C46FD40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5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FD65-74A7-430B-4EC8-8B267472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CBA855-7C0F-AAC8-7C90-5A1CEBD2E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48FC0-6671-F2B8-7A69-AFA9C0A43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193FE-1792-DF46-4BB8-A9DB77C0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64119-5CB1-5DA4-4F4D-98A6165C5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967ED-A9F9-F18D-8337-2BC006BB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7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AB7790-30DE-C185-57A7-73F958797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5B8BA-C119-160A-4BD4-7980DD29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3F757-7A40-8D54-5FB5-2B0E4FBDF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F94A2-733D-4618-968D-07A91D0D52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9FB3-1342-4A81-0804-B274458BF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5650B-A4C0-3049-B19E-656F1213C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762C-20B2-462F-B4BA-8F27BF1F6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1483AB-EDEE-117C-E6AC-11BF9C715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5D06D1A-55F0-77F9-859B-C4E29CB50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552"/>
            <a:ext cx="9144000" cy="661801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</a:pPr>
            <a:r>
              <a:rPr lang="ru-RU" sz="4800" dirty="0"/>
              <a:t>Федеральное государственное автономное образовательное учреждение высшего образования</a:t>
            </a:r>
            <a:endParaRPr lang="en-US" sz="4800" dirty="0"/>
          </a:p>
          <a:p>
            <a:pPr algn="ctr">
              <a:lnSpc>
                <a:spcPct val="120000"/>
              </a:lnSpc>
              <a:spcBef>
                <a:spcPts val="200"/>
              </a:spcBef>
            </a:pPr>
            <a:r>
              <a:rPr lang="ru-RU" sz="4800" dirty="0"/>
              <a:t>«Национальный исследовательский университет информационной технологии, оптики и механики», г. Санкт-Петербург</a:t>
            </a:r>
          </a:p>
          <a:p>
            <a:pPr algn="ctr">
              <a:lnSpc>
                <a:spcPct val="120000"/>
              </a:lnSpc>
              <a:spcBef>
                <a:spcPts val="200"/>
              </a:spcBef>
            </a:pPr>
            <a:r>
              <a:rPr lang="ru-RU" sz="4400" dirty="0"/>
              <a:t>Задание ко второму семинару по дисциплине «Системы ввода-вывода»</a:t>
            </a:r>
            <a:endParaRPr lang="en-US" sz="4400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2748010-A12E-C661-A05B-0F26D974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592" y="1855134"/>
            <a:ext cx="5690815" cy="15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C230FD-FC7A-4568-956C-2CC8EBD85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ru-RU" dirty="0"/>
              <a:t>Почему оно так важно?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3CD47-9CA3-5126-2F37-D2A8EC5708C2}"/>
              </a:ext>
            </a:extLst>
          </p:cNvPr>
          <p:cNvSpPr txBox="1"/>
          <p:nvPr/>
        </p:nvSpPr>
        <p:spPr>
          <a:xfrm>
            <a:off x="8740588" y="5396753"/>
            <a:ext cx="3451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Выполнил:</a:t>
            </a:r>
          </a:p>
          <a:p>
            <a:r>
              <a:rPr lang="ru-RU" dirty="0"/>
              <a:t>Болорболд Аригуун, 1.1</a:t>
            </a:r>
          </a:p>
          <a:p>
            <a:r>
              <a:rPr lang="ru-RU" dirty="0"/>
              <a:t>Преподаватель:</a:t>
            </a:r>
          </a:p>
          <a:p>
            <a:r>
              <a:rPr lang="ru-RU" dirty="0"/>
              <a:t>Быковский Сергей Вячеславович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74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4BF0-789C-A7D0-FBC1-CF3C357F7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B57670-2988-7B31-F263-5C1C0DB890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4788-52F3-F0A4-FF27-356594F59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2340"/>
            <a:ext cx="4544505" cy="1827769"/>
          </a:xfrm>
          <a:gradFill flip="none" rotWithShape="1">
            <a:gsLst>
              <a:gs pos="0">
                <a:srgbClr val="4FE1FE"/>
              </a:gs>
              <a:gs pos="50000">
                <a:srgbClr val="FE00A3"/>
              </a:gs>
              <a:gs pos="100000">
                <a:srgbClr val="3664F3"/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rgbClr val="4FE1FE"/>
            </a:solidFill>
            <a:prstDash val="lgDashDot"/>
          </a:ln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Физический (L1): Электрические сигналы (PCIe lanes).</a:t>
            </a: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Канальный (L2): Контроль ошибок (CRC), управление потоком.</a:t>
            </a: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Транспортный (L4): Команды NVMe (очереди, DMA, прерывания).</a:t>
            </a: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966E5D5-357F-AC4D-325B-036289E5E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Уровни сетевой модели (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NVMe</a:t>
            </a:r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9DC3F-C7B6-FFB0-2AA3-639F42F0D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38" y="1697594"/>
            <a:ext cx="4935262" cy="4117263"/>
          </a:xfrm>
          <a:prstGeom prst="rect">
            <a:avLst/>
          </a:prstGeom>
          <a:ln w="28575">
            <a:solidFill>
              <a:srgbClr val="4FE1FE"/>
            </a:solidFill>
            <a:prstDash val="lgDashDot"/>
          </a:ln>
        </p:spPr>
      </p:pic>
    </p:spTree>
    <p:extLst>
      <p:ext uri="{BB962C8B-B14F-4D97-AF65-F5344CB8AC3E}">
        <p14:creationId xmlns:p14="http://schemas.microsoft.com/office/powerpoint/2010/main" val="21637019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F0242-D3F5-6FDA-1435-9F3D9CDDF9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2EF93-F8C8-EF03-C952-9B5A60479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594"/>
            <a:ext cx="4544505" cy="4121150"/>
          </a:xfrm>
          <a:gradFill flip="none" rotWithShape="1">
            <a:gsLst>
              <a:gs pos="0">
                <a:srgbClr val="4FE1FE"/>
              </a:gs>
              <a:gs pos="50000">
                <a:srgbClr val="FE00A3"/>
              </a:gs>
              <a:gs pos="100000">
                <a:srgbClr val="3664F3"/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rgbClr val="4FE1FE"/>
            </a:solidFill>
            <a:prstDash val="lgDashDot"/>
          </a:ln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MCTP определяет транспортный уровень</a:t>
            </a:r>
          </a:p>
          <a:p>
            <a:pPr lvl="1"/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См. спецификации DMTF: DSP0236,</a:t>
            </a:r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DSP0237, DSP0238, DSP0235</a:t>
            </a:r>
          </a:p>
          <a:p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NVMe-MI определяет:</a:t>
            </a:r>
          </a:p>
          <a:p>
            <a:pPr lvl="1"/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Сообщения для BMC (также известного как SP или MC) для</a:t>
            </a:r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NVMe (также известного как устройство или PCIe SSD) внеполосной связи</a:t>
            </a:r>
          </a:p>
          <a:p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Дополнительное управление потоком и обработка</a:t>
            </a:r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исключений поверх MCTP</a:t>
            </a:r>
          </a:p>
          <a:p>
            <a:r>
              <a:rPr lang="ru-RU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Доступ к VPD</a:t>
            </a: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20A285-5DFA-5B5D-11DB-173E7006F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Уровни сетевой модели (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NVMe-MI</a:t>
            </a:r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4C32B-5070-6C0F-90C1-CE97D750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38" y="1697594"/>
            <a:ext cx="4935262" cy="4117263"/>
          </a:xfrm>
          <a:prstGeom prst="rect">
            <a:avLst/>
          </a:prstGeom>
          <a:ln w="28575">
            <a:solidFill>
              <a:srgbClr val="4FE1FE"/>
            </a:solidFill>
            <a:prstDash val="lgDashDot"/>
          </a:ln>
        </p:spPr>
      </p:pic>
    </p:spTree>
    <p:extLst>
      <p:ext uri="{BB962C8B-B14F-4D97-AF65-F5344CB8AC3E}">
        <p14:creationId xmlns:p14="http://schemas.microsoft.com/office/powerpoint/2010/main" val="2843510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841BF2A2-40BD-2DCF-D60A-F2217CE32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D56D3DA-40B7-4871-DBF8-803F21B5F767}"/>
              </a:ext>
            </a:extLst>
          </p:cNvPr>
          <p:cNvGrpSpPr/>
          <p:nvPr/>
        </p:nvGrpSpPr>
        <p:grpSpPr>
          <a:xfrm>
            <a:off x="6461576" y="1218912"/>
            <a:ext cx="4521822" cy="3505288"/>
            <a:chOff x="6461576" y="1218912"/>
            <a:chExt cx="4521822" cy="35052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9582E8-BF17-D925-B20F-3AE1465EBBD6}"/>
                </a:ext>
              </a:extLst>
            </p:cNvPr>
            <p:cNvGrpSpPr/>
            <p:nvPr/>
          </p:nvGrpSpPr>
          <p:grpSpPr>
            <a:xfrm>
              <a:off x="6461576" y="1218912"/>
              <a:ext cx="4521822" cy="3505288"/>
              <a:chOff x="6461576" y="1218912"/>
              <a:chExt cx="4521822" cy="350528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6256E0-3450-6397-F750-74A81EC87AB0}"/>
                  </a:ext>
                </a:extLst>
              </p:cNvPr>
              <p:cNvSpPr/>
              <p:nvPr/>
            </p:nvSpPr>
            <p:spPr>
              <a:xfrm>
                <a:off x="6992671" y="1620078"/>
                <a:ext cx="3459637" cy="22478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8" descr="Computer Screen PNGs for Free Download">
                <a:extLst>
                  <a:ext uri="{FF2B5EF4-FFF2-40B4-BE49-F238E27FC236}">
                    <a16:creationId xmlns:a16="http://schemas.microsoft.com/office/drawing/2014/main" id="{26ADBD44-869F-243F-97C5-F086EB255B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1576" y="1218912"/>
                <a:ext cx="4521822" cy="3505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8" name="Picture 2" descr="PCIe x8 to M.2 NVMe Extension Cable">
              <a:extLst>
                <a:ext uri="{FF2B5EF4-FFF2-40B4-BE49-F238E27FC236}">
                  <a16:creationId xmlns:a16="http://schemas.microsoft.com/office/drawing/2014/main" id="{CCE75F0B-4BFB-BB08-3F3A-1670BCBA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765" y="1637734"/>
              <a:ext cx="2535446" cy="1797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8C53D3-A145-6DC2-064F-FA38215BCE73}"/>
                </a:ext>
              </a:extLst>
            </p:cNvPr>
            <p:cNvSpPr txBox="1"/>
            <p:nvPr/>
          </p:nvSpPr>
          <p:spPr>
            <a:xfrm>
              <a:off x="7095447" y="3318213"/>
              <a:ext cx="3254081" cy="400110"/>
            </a:xfrm>
            <a:prstGeom prst="rect">
              <a:avLst/>
            </a:prstGeom>
            <a:noFill/>
            <a:effectLst>
              <a:glow rad="152400">
                <a:srgbClr val="FE00A3">
                  <a:alpha val="40000"/>
                </a:srgbClr>
              </a:glow>
              <a:outerShdw blurRad="50800" dist="50800" dir="10500000" algn="tl" rotWithShape="0">
                <a:srgbClr val="FE00A3">
                  <a:alpha val="85000"/>
                </a:srgbClr>
              </a:outerShdw>
              <a:softEdge rad="12700"/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 prstMaterial="metal">
                <a:extrusionClr>
                  <a:schemeClr val="tx1"/>
                </a:extrusionClr>
                <a:contourClr>
                  <a:srgbClr val="FFC9E9"/>
                </a:contourClr>
              </a:sp3d>
            </a:bodyPr>
            <a:lstStyle/>
            <a:p>
              <a:pPr algn="ctr"/>
              <a:r>
                <a:rPr lang="ru-RU" sz="2000" u="sng" dirty="0">
                  <a:solidFill>
                    <a:schemeClr val="bg1"/>
                  </a:solidFill>
                  <a:effectLst>
                    <a:glow rad="38100">
                      <a:srgbClr val="FE00A3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10000" endPos="85000" dir="5400000" sy="-100000" algn="bl" rotWithShape="0"/>
                  </a:effectLst>
                  <a:latin typeface="Source Sans Pro" panose="020B0503030403020204" pitchFamily="34" charset="0"/>
                  <a:ea typeface="Source Sans Pro" panose="020B0503030403020204" pitchFamily="34" charset="0"/>
                </a:rPr>
                <a:t>Медные проводники</a:t>
              </a:r>
              <a:endPara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18B9A7-EF08-2774-AE0E-D8A8CCB36A67}"/>
              </a:ext>
            </a:extLst>
          </p:cNvPr>
          <p:cNvGrpSpPr/>
          <p:nvPr/>
        </p:nvGrpSpPr>
        <p:grpSpPr>
          <a:xfrm>
            <a:off x="888655" y="1205733"/>
            <a:ext cx="4521822" cy="3505288"/>
            <a:chOff x="888655" y="1205733"/>
            <a:chExt cx="4521822" cy="35052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E9D0DD-9025-0D8D-63C0-5244195AB5A0}"/>
                </a:ext>
              </a:extLst>
            </p:cNvPr>
            <p:cNvSpPr/>
            <p:nvPr/>
          </p:nvSpPr>
          <p:spPr>
            <a:xfrm>
              <a:off x="1422387" y="1620078"/>
              <a:ext cx="3459637" cy="2196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1E0B2D-8FC0-E83B-7E7C-A48682094F91}"/>
                </a:ext>
              </a:extLst>
            </p:cNvPr>
            <p:cNvGrpSpPr/>
            <p:nvPr/>
          </p:nvGrpSpPr>
          <p:grpSpPr>
            <a:xfrm>
              <a:off x="888655" y="1205733"/>
              <a:ext cx="4521822" cy="3505288"/>
              <a:chOff x="-295992" y="2246928"/>
              <a:chExt cx="4521822" cy="2950255"/>
            </a:xfrm>
          </p:grpSpPr>
          <p:pic>
            <p:nvPicPr>
              <p:cNvPr id="4104" name="Picture 8" descr="Computer Screen PNGs for Free Download">
                <a:extLst>
                  <a:ext uri="{FF2B5EF4-FFF2-40B4-BE49-F238E27FC236}">
                    <a16:creationId xmlns:a16="http://schemas.microsoft.com/office/drawing/2014/main" id="{120F2DCB-FB78-9BAC-EF48-CDC9AA618B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95992" y="2246928"/>
                <a:ext cx="4521822" cy="295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8654-8643-210 NVMe Cable | HighPoint-tech.com">
                <a:extLst>
                  <a:ext uri="{FF2B5EF4-FFF2-40B4-BE49-F238E27FC236}">
                    <a16:creationId xmlns:a16="http://schemas.microsoft.com/office/drawing/2014/main" id="{26B7BB65-81BB-249F-C504-518D3A666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172" y="2725380"/>
                <a:ext cx="2931494" cy="1184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339CB-8321-C7A7-D253-6BE6B9C36F45}"/>
                  </a:ext>
                </a:extLst>
              </p:cNvPr>
              <p:cNvSpPr txBox="1"/>
              <p:nvPr/>
            </p:nvSpPr>
            <p:spPr>
              <a:xfrm>
                <a:off x="350585" y="4020137"/>
                <a:ext cx="3254081" cy="400110"/>
              </a:xfrm>
              <a:prstGeom prst="rect">
                <a:avLst/>
              </a:prstGeom>
              <a:noFill/>
              <a:effectLst>
                <a:glow rad="152400">
                  <a:srgbClr val="FE00A3">
                    <a:alpha val="40000"/>
                  </a:srgbClr>
                </a:glow>
                <a:outerShdw blurRad="50800" dist="50800" dir="10500000" algn="tl" rotWithShape="0">
                  <a:srgbClr val="FE00A3">
                    <a:alpha val="85000"/>
                  </a:srgbClr>
                </a:outerShdw>
                <a:softEdge rad="12700"/>
              </a:effectLst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 prstMaterial="metal">
                  <a:extrusionClr>
                    <a:schemeClr val="tx1"/>
                  </a:extrusionClr>
                  <a:contourClr>
                    <a:srgbClr val="FFC9E9"/>
                  </a:contourClr>
                </a:sp3d>
              </a:bodyPr>
              <a:lstStyle/>
              <a:p>
                <a:pPr algn="ctr"/>
                <a:r>
                  <a:rPr lang="ru-RU" sz="2000" u="sng" dirty="0">
                    <a:solidFill>
                      <a:schemeClr val="bg1"/>
                    </a:solidFill>
                    <a:effectLst>
                      <a:glow rad="38100">
                        <a:srgbClr val="FE00A3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10000" endPos="85000" dir="5400000" sy="-100000" algn="bl" rotWithShape="0"/>
                    </a:effectLst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Оптические проводники</a:t>
                </a:r>
                <a:endParaRPr lang="en-US" sz="2000" u="sng" dirty="0">
                  <a:solidFill>
                    <a:schemeClr val="bg1"/>
                  </a:solidFill>
                  <a:effectLst>
                    <a:glow rad="38100">
                      <a:srgbClr val="FE00A3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10000" endPos="85000" dir="5400000" sy="-100000" algn="bl" rotWithShape="0"/>
                  </a:effectLst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p:grpSp>
      </p:grpSp>
      <p:sp>
        <p:nvSpPr>
          <p:cNvPr id="8" name="Title 3">
            <a:extLst>
              <a:ext uri="{FF2B5EF4-FFF2-40B4-BE49-F238E27FC236}">
                <a16:creationId xmlns:a16="http://schemas.microsoft.com/office/drawing/2014/main" id="{863DE603-35FA-DE13-7133-457192FB12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Среда передачи данных.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293BD-5439-5313-75C7-8E4AD4947DC1}"/>
              </a:ext>
            </a:extLst>
          </p:cNvPr>
          <p:cNvSpPr txBox="1"/>
          <p:nvPr/>
        </p:nvSpPr>
        <p:spPr>
          <a:xfrm>
            <a:off x="1854454" y="4711021"/>
            <a:ext cx="8473440" cy="1938992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1. Под «медным проводником» здесь подразумевает </a:t>
            </a:r>
            <a:r>
              <a: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PCIe </a:t>
            </a:r>
            <a:r>
              <a:rPr lang="ru-RU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трассы на материнском плате. На изображении представлен переходник от </a:t>
            </a:r>
            <a:r>
              <a: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SSD </a:t>
            </a:r>
            <a:r>
              <a:rPr lang="ru-RU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к </a:t>
            </a:r>
            <a:r>
              <a: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PCIe Gen 4.</a:t>
            </a:r>
          </a:p>
          <a:p>
            <a:pPr algn="ctr"/>
            <a:r>
              <a: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2. </a:t>
            </a:r>
            <a:r>
              <a:rPr lang="ru-RU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Оптические проводники — довольно новая технология для </a:t>
            </a:r>
            <a:r>
              <a: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NVMe </a:t>
            </a:r>
            <a:r>
              <a:rPr lang="ru-RU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на основе </a:t>
            </a:r>
            <a:r>
              <a: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CXL. </a:t>
            </a:r>
            <a:r>
              <a:rPr lang="ru-RU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В будущем </a:t>
            </a:r>
            <a:r>
              <a: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это только будет усовершенствоваться.</a:t>
            </a:r>
          </a:p>
          <a:p>
            <a:pPr algn="ctr"/>
            <a:r>
              <a:rPr lang="ru-RU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3. Пока что не изобретена передача через воздух для </a:t>
            </a:r>
            <a:r>
              <a: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NVMe.</a:t>
            </a:r>
          </a:p>
        </p:txBody>
      </p:sp>
    </p:spTree>
    <p:extLst>
      <p:ext uri="{BB962C8B-B14F-4D97-AF65-F5344CB8AC3E}">
        <p14:creationId xmlns:p14="http://schemas.microsoft.com/office/powerpoint/2010/main" val="4160078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515A88D-F998-55D5-AA72-E0B4F5690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89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42BCF6-6E80-ECAB-F152-B43EDA949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6" t="14950" r="8983" b="19934"/>
          <a:stretch/>
        </p:blipFill>
        <p:spPr>
          <a:xfrm rot="749237">
            <a:off x="3444284" y="2140269"/>
            <a:ext cx="5181600" cy="3074894"/>
          </a:xfrm>
          <a:prstGeom prst="rect">
            <a:avLst/>
          </a:prstGeom>
          <a:effectLst>
            <a:outerShdw blurRad="152400" dist="723900" dir="1440000" sx="107000" sy="107000" kx="1200000" algn="br" rotWithShape="0">
              <a:prstClr val="black">
                <a:alpha val="20000"/>
              </a:prstClr>
            </a:outerShdw>
          </a:effectLst>
          <a:scene3d>
            <a:camera prst="obliqueTopLeft"/>
            <a:lightRig rig="threePt" dir="t"/>
          </a:scene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2A6B65-9BF9-2A3E-8E2C-167561635916}"/>
              </a:ext>
            </a:extLst>
          </p:cNvPr>
          <p:cNvSpPr txBox="1"/>
          <p:nvPr/>
        </p:nvSpPr>
        <p:spPr>
          <a:xfrm>
            <a:off x="3068329" y="1272739"/>
            <a:ext cx="4777593" cy="2123658"/>
          </a:xfrm>
          <a:prstGeom prst="rect">
            <a:avLst/>
          </a:prstGeom>
          <a:noFill/>
          <a:effectLst>
            <a:glow rad="127000">
              <a:srgbClr val="8035D0"/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RightUp">
                <a:rot lat="2100000" lon="19800000" rev="0"/>
              </a:camera>
              <a:lightRig rig="brightRoom" dir="t">
                <a:rot lat="0" lon="0" rev="5400000"/>
              </a:lightRig>
            </a:scene3d>
            <a:sp3d extrusionH="57150" contourW="12700" prstMaterial="flat">
              <a:extrusionClr>
                <a:srgbClr val="8035D0"/>
              </a:extrusionClr>
              <a:contourClr>
                <a:srgbClr val="8362AE"/>
              </a:contourClr>
            </a:sp3d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effectLst>
                  <a:glow rad="63500">
                    <a:srgbClr val="8035D0"/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Максимальная дальность</a:t>
            </a:r>
            <a:endParaRPr lang="en-US" sz="4400" b="1" dirty="0">
              <a:solidFill>
                <a:schemeClr val="bg1"/>
              </a:solidFill>
              <a:effectLst>
                <a:glow rad="63500">
                  <a:srgbClr val="8035D0"/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76200" stA="15000" endPos="85000" dist="101600" dir="5400000" sy="-100000" algn="bl" rotWithShape="0"/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glow rad="63500">
                    <a:srgbClr val="8035D0"/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(</a:t>
            </a:r>
            <a:r>
              <a:rPr lang="ru-RU" sz="4400" b="1" dirty="0">
                <a:solidFill>
                  <a:schemeClr val="bg1"/>
                </a:solidFill>
                <a:effectLst>
                  <a:glow rad="63500">
                    <a:srgbClr val="8035D0"/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и не только</a:t>
            </a:r>
            <a:r>
              <a:rPr lang="en-US" sz="4400" b="1" dirty="0">
                <a:solidFill>
                  <a:schemeClr val="bg1"/>
                </a:solidFill>
                <a:effectLst>
                  <a:glow rad="63500">
                    <a:srgbClr val="8035D0"/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)</a:t>
            </a:r>
            <a:endParaRPr lang="en-US" sz="4000" b="1" dirty="0">
              <a:solidFill>
                <a:schemeClr val="bg1"/>
              </a:solidFill>
              <a:effectLst>
                <a:glow rad="63500">
                  <a:srgbClr val="8035D0"/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76200" stA="15000" endPos="85000" dist="101600" dir="5400000" sy="-100000" algn="bl" rotWithShape="0"/>
              </a:effectLst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55D9E-DD67-7C7D-B5B6-74BBD1ABAC1E}"/>
              </a:ext>
            </a:extLst>
          </p:cNvPr>
          <p:cNvSpPr txBox="1"/>
          <p:nvPr/>
        </p:nvSpPr>
        <p:spPr>
          <a:xfrm rot="3175">
            <a:off x="-40698" y="3397891"/>
            <a:ext cx="3234421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До 30 см (стандартные PCIe-соединения). </a:t>
            </a:r>
            <a:endParaRPr lang="en-US" sz="2000" dirty="0">
              <a:solidFill>
                <a:schemeClr val="bg1"/>
              </a:solidFill>
              <a:effectLst>
                <a:glow rad="152400">
                  <a:srgbClr val="FE00A3"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D84FE-C582-F654-8391-93219B95F26C}"/>
              </a:ext>
            </a:extLst>
          </p:cNvPr>
          <p:cNvSpPr txBox="1"/>
          <p:nvPr/>
        </p:nvSpPr>
        <p:spPr>
          <a:xfrm rot="3175">
            <a:off x="-40699" y="4650683"/>
            <a:ext cx="3234421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До 1м (с использованием ретрансляторов).</a:t>
            </a:r>
            <a:endParaRPr lang="en-US" sz="2000" dirty="0">
              <a:solidFill>
                <a:schemeClr val="bg1"/>
              </a:solidFill>
              <a:effectLst>
                <a:glow rad="152400">
                  <a:srgbClr val="FE00A3"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B667E0-2F32-B70B-EE16-534D4D6579E0}"/>
              </a:ext>
            </a:extLst>
          </p:cNvPr>
          <p:cNvSpPr txBox="1"/>
          <p:nvPr/>
        </p:nvSpPr>
        <p:spPr>
          <a:xfrm rot="3175">
            <a:off x="1528194" y="5325428"/>
            <a:ext cx="3234421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NVMe-</a:t>
            </a:r>
            <a:r>
              <a:rPr lang="en-US" sz="2000" dirty="0" err="1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oF</a:t>
            </a:r>
            <a:r>
              <a:rPr lang="en-US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до 100 м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(через </a:t>
            </a:r>
            <a:r>
              <a:rPr lang="en-US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Ethernet/InfiniBand</a:t>
            </a:r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B5636-2371-A8A3-246B-7F81C7691008}"/>
              </a:ext>
            </a:extLst>
          </p:cNvPr>
          <p:cNvSpPr txBox="1"/>
          <p:nvPr/>
        </p:nvSpPr>
        <p:spPr>
          <a:xfrm rot="3175">
            <a:off x="6952006" y="486570"/>
            <a:ext cx="3234421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1-10 </a:t>
            </a:r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Вт (потребление мощности при чтении)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DF3D0-4CBE-F84B-15A2-4ABA1DD8528C}"/>
              </a:ext>
            </a:extLst>
          </p:cNvPr>
          <p:cNvSpPr txBox="1"/>
          <p:nvPr/>
        </p:nvSpPr>
        <p:spPr>
          <a:xfrm rot="3175">
            <a:off x="4748605" y="4804570"/>
            <a:ext cx="3234421" cy="40011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3,3-12 В (напряжение)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26D7A-6F09-15CF-467A-C2F178B41B83}"/>
              </a:ext>
            </a:extLst>
          </p:cNvPr>
          <p:cNvSpPr txBox="1"/>
          <p:nvPr/>
        </p:nvSpPr>
        <p:spPr>
          <a:xfrm rot="3175">
            <a:off x="8729261" y="5481776"/>
            <a:ext cx="3234421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(на примере </a:t>
            </a:r>
            <a:r>
              <a:rPr lang="en-US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Oracle 6.4 TB NVMe)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49D907-5713-2001-598B-4739BFFA68D9}"/>
              </a:ext>
            </a:extLst>
          </p:cNvPr>
          <p:cNvSpPr txBox="1"/>
          <p:nvPr/>
        </p:nvSpPr>
        <p:spPr>
          <a:xfrm rot="3175">
            <a:off x="5128728" y="5480431"/>
            <a:ext cx="3234421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0,001-2,45 А (максимальная средняя сила тока)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A8314-32AF-B58D-E106-0E2D2E41CFBC}"/>
              </a:ext>
            </a:extLst>
          </p:cNvPr>
          <p:cNvSpPr txBox="1"/>
          <p:nvPr/>
        </p:nvSpPr>
        <p:spPr>
          <a:xfrm rot="3175">
            <a:off x="8340865" y="1042080"/>
            <a:ext cx="3234421" cy="40011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До 22 Вт (при записи)</a:t>
            </a:r>
            <a:endParaRPr lang="en-US" sz="2000" dirty="0">
              <a:solidFill>
                <a:schemeClr val="bg1"/>
              </a:solidFill>
              <a:effectLst>
                <a:glow rad="152400">
                  <a:srgbClr val="FE00A3"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9017BC-B298-2F76-B998-AC24849D8DF4}"/>
              </a:ext>
            </a:extLst>
          </p:cNvPr>
          <p:cNvSpPr txBox="1"/>
          <p:nvPr/>
        </p:nvSpPr>
        <p:spPr>
          <a:xfrm rot="3175">
            <a:off x="8524434" y="2470905"/>
            <a:ext cx="3234421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85 °C (</a:t>
            </a:r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максимальная рабочая температура</a:t>
            </a:r>
            <a:r>
              <a:rPr lang="en-US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43D19F-467D-56DB-D679-727B686A2314}"/>
              </a:ext>
            </a:extLst>
          </p:cNvPr>
          <p:cNvSpPr txBox="1"/>
          <p:nvPr/>
        </p:nvSpPr>
        <p:spPr>
          <a:xfrm rot="3175">
            <a:off x="-306161" y="453030"/>
            <a:ext cx="3234421" cy="1323439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600 полных записей (максимальное число записей до начала неполадок)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743A4-F150-002A-95AD-6BBF9C92A187}"/>
              </a:ext>
            </a:extLst>
          </p:cNvPr>
          <p:cNvSpPr txBox="1"/>
          <p:nvPr/>
        </p:nvSpPr>
        <p:spPr>
          <a:xfrm rot="3175">
            <a:off x="-228929" y="1315474"/>
            <a:ext cx="5825257" cy="1015663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К  примеру,  </a:t>
            </a:r>
            <a:r>
              <a:rPr lang="en-US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SSD-</a:t>
            </a:r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устройство с объемом 2Тб может выдержать 1200 полных записей (или количество записи, равное этому)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282E7-2D20-F221-7225-13CCC97B24D4}"/>
              </a:ext>
            </a:extLst>
          </p:cNvPr>
          <p:cNvSpPr txBox="1"/>
          <p:nvPr/>
        </p:nvSpPr>
        <p:spPr>
          <a:xfrm rot="3175">
            <a:off x="8410930" y="3904313"/>
            <a:ext cx="3234421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RightUp">
              <a:rot lat="2100000" lon="19800000" rev="0"/>
            </a:camera>
            <a:lightRig rig="glow" dir="t"/>
          </a:scene3d>
          <a:sp3d/>
        </p:spPr>
        <p:txBody>
          <a:bodyPr wrap="square" rtlCol="0">
            <a:spAutoFit/>
            <a:sp3d extrusionH="127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У </a:t>
            </a:r>
            <a:r>
              <a:rPr lang="en-US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NVMe </a:t>
            </a:r>
            <a:r>
              <a:rPr lang="ru-RU" sz="2000" dirty="0">
                <a:solidFill>
                  <a:schemeClr val="bg1"/>
                </a:solidFill>
                <a:effectLst>
                  <a:glow rad="152400">
                    <a:srgbClr val="FE00A3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нет ограничения на объём устройства.</a:t>
            </a:r>
          </a:p>
        </p:txBody>
      </p:sp>
    </p:spTree>
    <p:extLst>
      <p:ext uri="{BB962C8B-B14F-4D97-AF65-F5344CB8AC3E}">
        <p14:creationId xmlns:p14="http://schemas.microsoft.com/office/powerpoint/2010/main" val="258451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11" grpId="0"/>
      <p:bldP spid="12" grpId="0"/>
      <p:bldP spid="15" grpId="0"/>
      <p:bldP spid="16" grpId="0"/>
      <p:bldP spid="17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6C79C-4776-5E57-3C4C-69358CFF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9CDB0-5613-7F79-3CD2-9E4052BBF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699" cy="6858000"/>
          </a:xfr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15BA5058-9BBE-39F9-9D66-D5664C359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Топология соединения устройств.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028" name="Picture 4" descr="NVMe-oC: Wolley's New Take on CXL-Based SSDs – The SSD Guy Blog">
            <a:extLst>
              <a:ext uri="{FF2B5EF4-FFF2-40B4-BE49-F238E27FC236}">
                <a16:creationId xmlns:a16="http://schemas.microsoft.com/office/drawing/2014/main" id="{10365080-71E6-BA43-E6B9-B6491BC1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665" y="1890521"/>
            <a:ext cx="3097924" cy="307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5445B39-EAD4-9E73-3AAA-D46F5713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32" y="2182564"/>
            <a:ext cx="4542220" cy="269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57389-7CBB-41E8-FEAC-E75E52B83DFE}"/>
              </a:ext>
            </a:extLst>
          </p:cNvPr>
          <p:cNvSpPr txBox="1"/>
          <p:nvPr/>
        </p:nvSpPr>
        <p:spPr>
          <a:xfrm>
            <a:off x="1936957" y="5432621"/>
            <a:ext cx="2807970" cy="40011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Point-to-point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8A410-E36B-5978-5D8D-D487DD6A55C3}"/>
              </a:ext>
            </a:extLst>
          </p:cNvPr>
          <p:cNvSpPr txBox="1"/>
          <p:nvPr/>
        </p:nvSpPr>
        <p:spPr>
          <a:xfrm>
            <a:off x="7447075" y="5259606"/>
            <a:ext cx="2807970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Point-to-point</a:t>
            </a:r>
          </a:p>
          <a:p>
            <a:pPr algn="ctr"/>
            <a:r>
              <a:rPr lang="ru-RU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(через </a:t>
            </a:r>
            <a:r>
              <a:rPr lang="en-US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CXL</a:t>
            </a:r>
            <a:r>
              <a:rPr lang="ru-RU" sz="20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endParaRPr lang="en-US" sz="20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43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6F920B5-7158-2D33-8394-E44DF8DA7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699" cy="6858000"/>
          </a:xfrm>
          <a:prstGeom prst="rect">
            <a:avLst/>
          </a:prstGeom>
        </p:spPr>
      </p:pic>
      <p:pic>
        <p:nvPicPr>
          <p:cNvPr id="1030" name="Picture 6" descr="SR650 block diagram of a 16-NVMe drive configuration">
            <a:extLst>
              <a:ext uri="{FF2B5EF4-FFF2-40B4-BE49-F238E27FC236}">
                <a16:creationId xmlns:a16="http://schemas.microsoft.com/office/drawing/2014/main" id="{727E87D7-CECC-CF8B-545B-CAF9B094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49" y="2163809"/>
            <a:ext cx="4124866" cy="2852057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sp3d extrusionH="203200" contourW="12700">
            <a:extrusionClr>
              <a:schemeClr val="bg1"/>
            </a:extrusionClr>
            <a:contourClr>
              <a:schemeClr val="bg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Что такое NVME-oF? И как работает самый быстрый протокол данных? | hwp.ru">
            <a:extLst>
              <a:ext uri="{FF2B5EF4-FFF2-40B4-BE49-F238E27FC236}">
                <a16:creationId xmlns:a16="http://schemas.microsoft.com/office/drawing/2014/main" id="{F6DF6490-E944-648F-56EC-E48E1D690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3" y="2283553"/>
            <a:ext cx="4784535" cy="2612571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sp3d extrusionH="203200" contourW="12700">
            <a:extrusionClr>
              <a:schemeClr val="bg1"/>
            </a:extrusionClr>
            <a:contourClr>
              <a:schemeClr val="bg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40A3987-725D-C7E9-4FE5-23B57C3332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Топология соединения устройств.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C7921-F113-39D7-7F80-5098186D9F1C}"/>
              </a:ext>
            </a:extLst>
          </p:cNvPr>
          <p:cNvSpPr txBox="1"/>
          <p:nvPr/>
        </p:nvSpPr>
        <p:spPr>
          <a:xfrm>
            <a:off x="1488858" y="4963407"/>
            <a:ext cx="2807970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12700" contourW="12700" prstMaterial="metal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2000" u="sng" dirty="0">
                <a:solidFill>
                  <a:schemeClr val="bg1"/>
                </a:solidFill>
                <a:effectLst>
                  <a:glow rad="241300">
                    <a:srgbClr val="FE00A3">
                      <a:alpha val="5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NVMe-</a:t>
            </a:r>
            <a:r>
              <a:rPr lang="en-US" sz="2000" u="sng" dirty="0" err="1">
                <a:solidFill>
                  <a:schemeClr val="bg1"/>
                </a:solidFill>
                <a:effectLst>
                  <a:glow rad="241300">
                    <a:srgbClr val="FE00A3">
                      <a:alpha val="5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oF</a:t>
            </a:r>
            <a:endParaRPr lang="ru-RU" sz="2000" u="sng" dirty="0">
              <a:solidFill>
                <a:schemeClr val="bg1"/>
              </a:solidFill>
              <a:effectLst>
                <a:glow rad="241300">
                  <a:srgbClr val="FE00A3">
                    <a:alpha val="5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sz="2000" u="sng" dirty="0">
                <a:solidFill>
                  <a:schemeClr val="bg1"/>
                </a:solidFill>
                <a:effectLst>
                  <a:glow rad="241300">
                    <a:srgbClr val="FE00A3">
                      <a:alpha val="5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ru-RU" sz="2000" u="sng" dirty="0">
                <a:solidFill>
                  <a:schemeClr val="bg1"/>
                </a:solidFill>
                <a:effectLst>
                  <a:glow rad="241300">
                    <a:srgbClr val="FE00A3">
                      <a:alpha val="5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сетевая передача</a:t>
            </a:r>
            <a:r>
              <a:rPr lang="en-US" sz="2000" u="sng" dirty="0">
                <a:solidFill>
                  <a:schemeClr val="bg1"/>
                </a:solidFill>
                <a:effectLst>
                  <a:glow rad="241300">
                    <a:srgbClr val="FE00A3">
                      <a:alpha val="5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F9AF9-948E-0305-EC45-6377866CB00D}"/>
              </a:ext>
            </a:extLst>
          </p:cNvPr>
          <p:cNvSpPr txBox="1"/>
          <p:nvPr/>
        </p:nvSpPr>
        <p:spPr>
          <a:xfrm>
            <a:off x="8282397" y="5271183"/>
            <a:ext cx="2807970" cy="40011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OffAxis2Left"/>
              <a:lightRig rig="threePt" dir="t"/>
            </a:scene3d>
            <a:sp3d extrusionH="12700" contourW="12700" prstMaterial="metal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u="sng" dirty="0">
                <a:solidFill>
                  <a:schemeClr val="bg1"/>
                </a:solidFill>
                <a:effectLst>
                  <a:glow rad="241300">
                    <a:srgbClr val="FE00A3">
                      <a:alpha val="5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Дерево</a:t>
            </a:r>
            <a:endParaRPr lang="en-US" sz="2000" u="sng" dirty="0">
              <a:solidFill>
                <a:schemeClr val="bg1"/>
              </a:solidFill>
              <a:effectLst>
                <a:glow rad="241300">
                  <a:srgbClr val="FE00A3">
                    <a:alpha val="5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94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40,900+ Pink Blue Gradient Stock Photos, Pictures &amp; Royalty-Free Images -  iStock | Pink blue gradient background">
            <a:extLst>
              <a:ext uri="{FF2B5EF4-FFF2-40B4-BE49-F238E27FC236}">
                <a16:creationId xmlns:a16="http://schemas.microsoft.com/office/drawing/2014/main" id="{E195741A-6CCF-410B-A500-365107F5F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8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8BAA10F-9CAF-11C3-BE77-F1D55283C0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Механизмы надежности передачи.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8D298-029D-8AF4-283B-D89A02811C87}"/>
              </a:ext>
            </a:extLst>
          </p:cNvPr>
          <p:cNvSpPr txBox="1"/>
          <p:nvPr/>
        </p:nvSpPr>
        <p:spPr>
          <a:xfrm>
            <a:off x="838200" y="2453428"/>
            <a:ext cx="4433224" cy="2862322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CRC (Cyclic Redundancy Check) – </a:t>
            </a:r>
            <a:r>
              <a:rPr lang="en-US" sz="2000" dirty="0" err="1">
                <a:solidFill>
                  <a:schemeClr val="bg1"/>
                </a:solidFill>
              </a:rPr>
              <a:t>контроль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ошибок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End-to-End Data Protection – </a:t>
            </a:r>
            <a:r>
              <a:rPr lang="en-US" sz="2000" dirty="0" err="1">
                <a:solidFill>
                  <a:schemeClr val="bg1"/>
                </a:solidFill>
              </a:rPr>
              <a:t>защита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данных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от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искажений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Power Loss Protection (PLP) – </a:t>
            </a:r>
            <a:r>
              <a:rPr lang="en-US" sz="2000" dirty="0" err="1">
                <a:solidFill>
                  <a:schemeClr val="bg1"/>
                </a:solidFill>
              </a:rPr>
              <a:t>защита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от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потери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данных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при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отключении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питания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П</a:t>
            </a:r>
            <a:r>
              <a:rPr lang="en-US" sz="2000" dirty="0" err="1">
                <a:solidFill>
                  <a:schemeClr val="bg1"/>
                </a:solidFill>
              </a:rPr>
              <a:t>овторная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передача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при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ошибках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20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4" name="Picture 6" descr="Specific characteristics of flash memory (SSDs) for industrial use">
            <a:extLst>
              <a:ext uri="{FF2B5EF4-FFF2-40B4-BE49-F238E27FC236}">
                <a16:creationId xmlns:a16="http://schemas.microsoft.com/office/drawing/2014/main" id="{C7F96061-691E-EC79-001C-3A6EC8454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3" t="23322" r="7670" b="2335"/>
          <a:stretch/>
        </p:blipFill>
        <p:spPr bwMode="auto">
          <a:xfrm>
            <a:off x="6561960" y="1378772"/>
            <a:ext cx="4041620" cy="2149312"/>
          </a:xfrm>
          <a:prstGeom prst="rect">
            <a:avLst/>
          </a:prstGeom>
          <a:noFill/>
          <a:ln w="28575">
            <a:solidFill>
              <a:srgbClr val="8362AE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Closer Look at SSD Power Loss Protection (PLP) Mechanisms">
            <a:extLst>
              <a:ext uri="{FF2B5EF4-FFF2-40B4-BE49-F238E27FC236}">
                <a16:creationId xmlns:a16="http://schemas.microsoft.com/office/drawing/2014/main" id="{712A2B20-0FEE-DDAE-738B-B0689DFF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11" y="3846136"/>
            <a:ext cx="4873518" cy="2478464"/>
          </a:xfrm>
          <a:prstGeom prst="rect">
            <a:avLst/>
          </a:prstGeom>
          <a:noFill/>
          <a:ln w="28575">
            <a:solidFill>
              <a:srgbClr val="8362AE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33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 thruBlk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140,900+ Pink Blue Gradient Stock Photos, Pictures &amp; Royalty-Free Images -  iStock | Pink blue gradient background">
            <a:extLst>
              <a:ext uri="{FF2B5EF4-FFF2-40B4-BE49-F238E27FC236}">
                <a16:creationId xmlns:a16="http://schemas.microsoft.com/office/drawing/2014/main" id="{EAF07111-DB58-4DE7-6DDD-761189625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8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73B227CB-723E-32FB-499A-31EC7371E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72343"/>
            <a:ext cx="10515600" cy="1311128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Сигнальный интерфейс и характеристика линии.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1B6C6-119C-A315-BBA1-67B9DE6A59A9}"/>
              </a:ext>
            </a:extLst>
          </p:cNvPr>
          <p:cNvSpPr txBox="1"/>
          <p:nvPr/>
        </p:nvSpPr>
        <p:spPr>
          <a:xfrm>
            <a:off x="596924" y="4611231"/>
            <a:ext cx="4618703" cy="1477328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OffAxis1Right">
              <a:rot lat="1080000" lon="20880000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0" lon="20880000" rev="0"/>
              </a:camera>
              <a:lightRig rig="threePt" dir="t"/>
            </a:scene3d>
            <a:sp3d extrusionH="38100" contourW="1270" prstMaterial="metal">
              <a:extrusionClr>
                <a:srgbClr val="FE00A3"/>
              </a:extrusionClr>
              <a:contourClr>
                <a:schemeClr val="tx1"/>
              </a:contourClr>
            </a:sp3d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Минимальное число линий: 4 (PCIe x4).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Дополнительно: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PCIe x2 (бюджетные SSD).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PCIe x16 (высокопроизводительные решения).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B1EEB-0555-3EC5-837B-9B503B4E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37" t="5798" r="11038" b="14038"/>
          <a:stretch/>
        </p:blipFill>
        <p:spPr>
          <a:xfrm>
            <a:off x="596924" y="1812717"/>
            <a:ext cx="4618703" cy="2669268"/>
          </a:xfrm>
          <a:prstGeom prst="rect">
            <a:avLst/>
          </a:prstGeom>
          <a:scene3d>
            <a:camera prst="isometricOffAxis1Right"/>
            <a:lightRig rig="threePt" dir="t"/>
          </a:scene3d>
          <a:sp3d extrusionH="177800" contourW="6350">
            <a:extrusionClr>
              <a:srgbClr val="FE00A3"/>
            </a:extrusionClr>
            <a:contourClr>
              <a:srgbClr val="8035D0"/>
            </a:contourClr>
          </a:sp3d>
        </p:spPr>
      </p:pic>
      <p:pic>
        <p:nvPicPr>
          <p:cNvPr id="1028" name="Picture 4" descr="Руководство по картам PCIe: все, что вам нужно знать о картах PCI Express |  FS сообщество">
            <a:extLst>
              <a:ext uri="{FF2B5EF4-FFF2-40B4-BE49-F238E27FC236}">
                <a16:creationId xmlns:a16="http://schemas.microsoft.com/office/drawing/2014/main" id="{E2AEF825-74F6-391F-39CD-77C0A5E74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373" y="1812717"/>
            <a:ext cx="4618703" cy="2669267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sp3d extrusionH="177800" contourW="6350">
            <a:extrusionClr>
              <a:srgbClr val="FE00A3"/>
            </a:extrusionClr>
            <a:contourClr>
              <a:srgbClr val="8035D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417C30-FC73-5502-2A8E-4A5357CE0DAD}"/>
              </a:ext>
            </a:extLst>
          </p:cNvPr>
          <p:cNvSpPr txBox="1"/>
          <p:nvPr/>
        </p:nvSpPr>
        <p:spPr>
          <a:xfrm>
            <a:off x="7118555" y="4611231"/>
            <a:ext cx="4365522" cy="17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D06BC-B03B-4510-84BC-BD6F864D5ADA}"/>
              </a:ext>
            </a:extLst>
          </p:cNvPr>
          <p:cNvSpPr txBox="1"/>
          <p:nvPr/>
        </p:nvSpPr>
        <p:spPr>
          <a:xfrm>
            <a:off x="6976373" y="4675854"/>
            <a:ext cx="4618703" cy="123110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OffAxis2Left">
              <a:rot lat="1080000" lon="720000" rev="0"/>
            </a:camera>
            <a:lightRig rig="threePt" dir="t"/>
          </a:scene3d>
          <a:sp3d extrusionH="38100"/>
        </p:spPr>
        <p:txBody>
          <a:bodyPr wrap="square" rtlCol="0">
            <a:spAutoFit/>
            <a:scene3d>
              <a:camera prst="isometricOffAxis2Left">
                <a:rot lat="1080000" lon="720000" rev="0"/>
              </a:camera>
              <a:lightRig rig="threePt" dir="t"/>
            </a:scene3d>
            <a:sp3d extrusionH="38100" contourW="1270" prstMaterial="metal">
              <a:extrusionClr>
                <a:srgbClr val="FE00A3"/>
              </a:extrusionClr>
              <a:contourClr>
                <a:schemeClr val="tx1"/>
              </a:contourClr>
            </a:sp3d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Подключение по </a:t>
            </a:r>
            <a:r>
              <a:rPr lang="en-US" dirty="0">
                <a:solidFill>
                  <a:schemeClr val="bg1"/>
                </a:solidFill>
              </a:rPr>
              <a:t>NVMe </a:t>
            </a:r>
            <a:r>
              <a:rPr lang="ru-RU" dirty="0">
                <a:solidFill>
                  <a:schemeClr val="bg1"/>
                </a:solidFill>
              </a:rPr>
              <a:t>осуществляется через </a:t>
            </a:r>
            <a:r>
              <a:rPr lang="en-US" dirty="0">
                <a:solidFill>
                  <a:schemeClr val="bg1"/>
                </a:solidFill>
              </a:rPr>
              <a:t>PCIe </a:t>
            </a:r>
            <a:r>
              <a:rPr lang="ru-RU" dirty="0">
                <a:solidFill>
                  <a:schemeClr val="bg1"/>
                </a:solidFill>
              </a:rPr>
              <a:t>линий. Примерная диаграмма вверху.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20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948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bstract futuristic purple background with shiny lines | Premium Vector">
            <a:extLst>
              <a:ext uri="{FF2B5EF4-FFF2-40B4-BE49-F238E27FC236}">
                <a16:creationId xmlns:a16="http://schemas.microsoft.com/office/drawing/2014/main" id="{CA1D0C8D-4490-BF5C-B5C2-91A1B614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38"/>
            <a:ext cx="12192000" cy="68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80BD9D-077A-C8E5-C717-2E43B35C9D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Роли устройств.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10F88-2B70-E876-DC13-9CCFCD1299ED}"/>
              </a:ext>
            </a:extLst>
          </p:cNvPr>
          <p:cNvSpPr txBox="1"/>
          <p:nvPr/>
        </p:nvSpPr>
        <p:spPr>
          <a:xfrm>
            <a:off x="6781896" y="1521374"/>
            <a:ext cx="4433224" cy="3970318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Host (хост) – управляющее устройство (CPU).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Device (устройство) – NVMe SSD.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В отличие от SATA, нет ведущего/ведомого.</a:t>
            </a:r>
            <a:endParaRPr lang="en-US" sz="28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0" name="Picture 2" descr="Sharing NVMe SSDs for heterogeneous architectures">
            <a:extLst>
              <a:ext uri="{FF2B5EF4-FFF2-40B4-BE49-F238E27FC236}">
                <a16:creationId xmlns:a16="http://schemas.microsoft.com/office/drawing/2014/main" id="{8DD90DEF-AAA8-E498-0357-AC517D17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80" y="1521374"/>
            <a:ext cx="4294545" cy="42688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76200" contourW="50800">
            <a:bevelT w="241300" h="241300"/>
            <a:extrusionClr>
              <a:srgbClr val="8035D0"/>
            </a:extrusionClr>
            <a:contourClr>
              <a:srgbClr val="FE00A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 thruBlk="1"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bstract futuristic purple background with shiny lines | Premium Vector">
            <a:extLst>
              <a:ext uri="{FF2B5EF4-FFF2-40B4-BE49-F238E27FC236}">
                <a16:creationId xmlns:a16="http://schemas.microsoft.com/office/drawing/2014/main" id="{F9266C88-A3AE-E249-F2DC-B02C5FEF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B4DE2F-3D7C-40BA-7490-719F5C30E7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Другие особенности.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46CA2-A08F-8B61-DF4B-8D8A50052CEB}"/>
              </a:ext>
            </a:extLst>
          </p:cNvPr>
          <p:cNvSpPr txBox="1"/>
          <p:nvPr/>
        </p:nvSpPr>
        <p:spPr>
          <a:xfrm>
            <a:off x="1004632" y="1495536"/>
            <a:ext cx="10182733" cy="1815882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✅ Низкие задержки (в 10 раз быстрее SATA).</a:t>
            </a:r>
            <a:br>
              <a:rPr lang="ru-RU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✅ Множество очередей команд (до 64K).</a:t>
            </a:r>
            <a:br>
              <a:rPr lang="ru-RU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✅ Поддержка параллелизма (до 256 команд в очереди).</a:t>
            </a:r>
            <a:br>
              <a:rPr lang="ru-RU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❌ Требует PCIe (не работает с SATA).</a:t>
            </a:r>
            <a:endParaRPr lang="en-US" sz="28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074" name="Picture 2" descr="Understanding SSD Technology: NVMe, SATA, M.2 - Kingston Technology">
            <a:extLst>
              <a:ext uri="{FF2B5EF4-FFF2-40B4-BE49-F238E27FC236}">
                <a16:creationId xmlns:a16="http://schemas.microsoft.com/office/drawing/2014/main" id="{E07B35CF-F1F0-44A0-DE2E-0C3E3B9A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9" y="3428182"/>
            <a:ext cx="8572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43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 ">
            <a:extLst>
              <a:ext uri="{FF2B5EF4-FFF2-40B4-BE49-F238E27FC236}">
                <a16:creationId xmlns:a16="http://schemas.microsoft.com/office/drawing/2014/main" id="{5FAFF88A-D756-6CFC-3DDD-0925DD75F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42E93C-C40F-368D-919D-5DF546A12818}"/>
              </a:ext>
            </a:extLst>
          </p:cNvPr>
          <p:cNvSpPr txBox="1"/>
          <p:nvPr/>
        </p:nvSpPr>
        <p:spPr>
          <a:xfrm>
            <a:off x="2881920" y="3237119"/>
            <a:ext cx="4777593" cy="1446550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/>
              <a:lightRig rig="threePt" dir="t"/>
            </a:scene3d>
            <a:sp3d extrusionH="762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индустриальный</a:t>
            </a:r>
            <a:r>
              <a:rPr lang="ru-RU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</a:p>
          <a:p>
            <a:pPr algn="ctr"/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стандарт.</a:t>
            </a:r>
            <a:endParaRPr lang="en-US" sz="4400" dirty="0">
              <a:solidFill>
                <a:schemeClr val="bg1"/>
              </a:solidFill>
              <a:effectLst>
                <a:glow rad="63500">
                  <a:srgbClr val="FE00A3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B1EA8-7CA1-3F95-B3F1-4261055E0896}"/>
              </a:ext>
            </a:extLst>
          </p:cNvPr>
          <p:cNvSpPr txBox="1"/>
          <p:nvPr/>
        </p:nvSpPr>
        <p:spPr>
          <a:xfrm>
            <a:off x="5323568" y="1256922"/>
            <a:ext cx="4777593" cy="1446550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1800000" lon="2700000" rev="0"/>
              </a:camera>
              <a:lightRig rig="brightRoom" dir="t">
                <a:rot lat="0" lon="0" rev="10800000"/>
              </a:lightRig>
            </a:scene3d>
            <a:sp3d extrusionH="1270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effectLst>
                  <a:glow rad="2286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</a:rPr>
              <a:t>NVMe:</a:t>
            </a:r>
            <a:endParaRPr lang="en-US" sz="8800" dirty="0">
              <a:solidFill>
                <a:schemeClr val="bg1"/>
              </a:solidFill>
              <a:effectLst>
                <a:glow rad="2286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1239A-929F-F9AF-9540-F642221B7303}"/>
              </a:ext>
            </a:extLst>
          </p:cNvPr>
          <p:cNvSpPr txBox="1"/>
          <p:nvPr/>
        </p:nvSpPr>
        <p:spPr>
          <a:xfrm rot="2227116">
            <a:off x="-184" y="3894445"/>
            <a:ext cx="357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4FF57-D656-C9A5-EC0A-2635A3A380CD}"/>
              </a:ext>
            </a:extLst>
          </p:cNvPr>
          <p:cNvSpPr txBox="1"/>
          <p:nvPr/>
        </p:nvSpPr>
        <p:spPr>
          <a:xfrm>
            <a:off x="353689" y="3062478"/>
            <a:ext cx="3114405" cy="1077218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LeftDown">
              <a:rot lat="1200000" lon="240000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LeftDown"/>
              <a:lightRig rig="threePt" dir="t"/>
            </a:scene3d>
            <a:sp3d extrusionH="25400" contourW="635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  <a:reflection blurRad="6350" stA="37000" endPos="85000" dist="63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Выполнил:</a:t>
            </a:r>
          </a:p>
          <a:p>
            <a:r>
              <a:rPr lang="ru-RU" sz="16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  <a:reflection blurRad="6350" stA="37000" endPos="85000" dist="63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Болорболд Аригуун, 1.1</a:t>
            </a:r>
          </a:p>
          <a:p>
            <a:r>
              <a:rPr lang="ru-RU" sz="16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  <a:reflection blurRad="6350" stA="37000" endPos="85000" dist="63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Преподаватель:</a:t>
            </a:r>
          </a:p>
          <a:p>
            <a:r>
              <a:rPr lang="ru-RU" sz="16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  <a:reflection blurRad="6350" stA="37000" endPos="85000" dist="63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Быковский Сергей Вячеславович</a:t>
            </a:r>
            <a:endParaRPr lang="en-US" sz="1600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bg1">
                    <a:alpha val="32000"/>
                  </a:schemeClr>
                </a:outerShdw>
                <a:reflection blurRad="6350" stA="37000" endPos="85000" dist="63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69D24-D6BD-D73A-99DE-379AF0113C4F}"/>
              </a:ext>
            </a:extLst>
          </p:cNvPr>
          <p:cNvSpPr txBox="1"/>
          <p:nvPr/>
        </p:nvSpPr>
        <p:spPr>
          <a:xfrm rot="764343">
            <a:off x="512431" y="5716334"/>
            <a:ext cx="3114405" cy="338554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OffAxis2Left"/>
            <a:lightRig rig="threePt" dir="t"/>
          </a:scene3d>
          <a:sp3d prstMaterial="matte">
            <a:extrusionClr>
              <a:srgbClr val="FFC9E9"/>
            </a:extrusionClr>
          </a:sp3d>
        </p:spPr>
        <p:txBody>
          <a:bodyPr wrap="square" rtlCol="0">
            <a:spAutoFit/>
            <a:scene3d>
              <a:camera prst="isometricOffAxis2Left"/>
              <a:lightRig rig="threePt" dir="t"/>
            </a:scene3d>
            <a:sp3d extrusionH="31750" contourW="6350" prstMaterial="softEdge">
              <a:extrusionClr>
                <a:srgbClr val="FFC9E9"/>
              </a:extrusionClr>
              <a:contourClr>
                <a:srgbClr val="FFC9E9"/>
              </a:contourClr>
            </a:sp3d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  <a:reflection blurRad="6350" stA="10000" endPos="85000" dist="508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г. Санкт-Петербург, 2025 г.</a:t>
            </a:r>
            <a:endParaRPr lang="en-US" sz="1600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bg1">
                    <a:alpha val="32000"/>
                  </a:schemeClr>
                </a:outerShdw>
                <a:reflection blurRad="6350" stA="10000" endPos="85000" dist="508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3CBD9-093D-A3C1-4CBF-D2EDF8D86519}"/>
              </a:ext>
            </a:extLst>
          </p:cNvPr>
          <p:cNvSpPr txBox="1"/>
          <p:nvPr/>
        </p:nvSpPr>
        <p:spPr>
          <a:xfrm>
            <a:off x="9616789" y="4521048"/>
            <a:ext cx="1698911" cy="1384995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LeftDown">
              <a:rot lat="2100000" lon="1800000" rev="0"/>
            </a:camera>
            <a:lightRig rig="soft" dir="t"/>
          </a:scene3d>
          <a:sp3d prstMaterial="flat"/>
        </p:spPr>
        <p:txBody>
          <a:bodyPr wrap="square" rtlCol="0">
            <a:spAutoFit/>
            <a:sp3d extrusionH="25400" contourW="6350" prstMaterial="flat">
              <a:extrusionClr>
                <a:srgbClr val="FFC9E9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Зачем?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Почему?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Как?</a:t>
            </a:r>
            <a:endParaRPr lang="en-US" sz="2800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72A8C-1F01-5D33-338A-E4242C50BC49}"/>
              </a:ext>
            </a:extLst>
          </p:cNvPr>
          <p:cNvSpPr/>
          <p:nvPr/>
        </p:nvSpPr>
        <p:spPr>
          <a:xfrm>
            <a:off x="3262771" y="4640374"/>
            <a:ext cx="3360036" cy="18501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  <a:sp3d extrusionH="38100"/>
          </a:bodyPr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86118F-F7A2-F732-D537-ED9D9FA81ABE}"/>
              </a:ext>
            </a:extLst>
          </p:cNvPr>
          <p:cNvSpPr txBox="1"/>
          <p:nvPr/>
        </p:nvSpPr>
        <p:spPr>
          <a:xfrm>
            <a:off x="2371726" y="801288"/>
            <a:ext cx="1627990" cy="52322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LeftDown">
              <a:rot lat="2100000" lon="1800000" rev="0"/>
            </a:camera>
            <a:lightRig rig="threePt" dir="t"/>
          </a:scene3d>
          <a:sp3d prstMaterial="flat"/>
        </p:spPr>
        <p:txBody>
          <a:bodyPr wrap="square" rtlCol="0">
            <a:spAutoFit/>
            <a:sp3d extrusionH="25400" contourW="6350" prstMaterial="metal">
              <a:extrusionClr>
                <a:srgbClr val="FFC9E9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Лучший?</a:t>
            </a:r>
            <a:endParaRPr lang="en-US" sz="2800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5889B9-D525-B6B1-89E4-B3D5F0428573}"/>
              </a:ext>
            </a:extLst>
          </p:cNvPr>
          <p:cNvSpPr txBox="1"/>
          <p:nvPr/>
        </p:nvSpPr>
        <p:spPr>
          <a:xfrm>
            <a:off x="9856163" y="488206"/>
            <a:ext cx="2548733" cy="40011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LeftDown"/>
            <a:lightRig rig="threePt" dir="t"/>
          </a:scene3d>
          <a:sp3d prstMaterial="flat"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9050" contourW="12700" prstMaterial="softEdge">
              <a:extrusionClr>
                <a:srgbClr val="FFC9E9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«</a:t>
            </a:r>
            <a:r>
              <a:rPr lang="en-US" sz="20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it only was NVMe</a:t>
            </a:r>
            <a:r>
              <a:rPr lang="ru-RU" sz="20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»</a:t>
            </a:r>
            <a:endParaRPr lang="en-US" sz="2000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7A24-101E-6566-1CD7-D4C03142F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radient particle wave background">
            <a:extLst>
              <a:ext uri="{FF2B5EF4-FFF2-40B4-BE49-F238E27FC236}">
                <a16:creationId xmlns:a16="http://schemas.microsoft.com/office/drawing/2014/main" id="{D1AA7049-6717-C214-A0A0-8A4A49A3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023"/>
            <a:ext cx="12192000" cy="687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D3F8D39-CD2A-3AFB-6DDA-096CFA28F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Другие особенности. Классификация.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A0283-DC38-F346-F825-101E1D864808}"/>
              </a:ext>
            </a:extLst>
          </p:cNvPr>
          <p:cNvSpPr txBox="1"/>
          <p:nvPr/>
        </p:nvSpPr>
        <p:spPr>
          <a:xfrm>
            <a:off x="5957742" y="2459794"/>
            <a:ext cx="6141902" cy="1569660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1800000" lon="2700000" rev="0"/>
              </a:camera>
              <a:lightRig rig="brightRoom" dir="t">
                <a:rot lat="0" lon="0" rev="10800000"/>
              </a:lightRig>
            </a:scene3d>
            <a:sp3d extrusionH="1270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glow rad="2286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</a:rPr>
              <a:t>NVMe-MI?</a:t>
            </a:r>
            <a:endParaRPr lang="en-US" sz="9600" dirty="0">
              <a:solidFill>
                <a:schemeClr val="bg1"/>
              </a:solidFill>
              <a:effectLst>
                <a:glow rad="2286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B1B76-8747-0218-9752-71333264E1D2}"/>
              </a:ext>
            </a:extLst>
          </p:cNvPr>
          <p:cNvSpPr txBox="1"/>
          <p:nvPr/>
        </p:nvSpPr>
        <p:spPr>
          <a:xfrm>
            <a:off x="-45902" y="2459794"/>
            <a:ext cx="6141902" cy="1569660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RightUp"/>
              <a:lightRig rig="brightRoom" dir="t">
                <a:rot lat="0" lon="0" rev="10800000"/>
              </a:lightRig>
            </a:scene3d>
            <a:sp3d extrusionH="1270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glow rad="2286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</a:rPr>
              <a:t>NVMe-</a:t>
            </a:r>
            <a:r>
              <a:rPr lang="en-US" sz="9600" dirty="0" err="1">
                <a:solidFill>
                  <a:schemeClr val="bg1"/>
                </a:solidFill>
                <a:effectLst>
                  <a:glow rad="2286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</a:rPr>
              <a:t>oF</a:t>
            </a:r>
            <a:r>
              <a:rPr lang="en-US" sz="9600" dirty="0">
                <a:solidFill>
                  <a:schemeClr val="bg1"/>
                </a:solidFill>
                <a:effectLst>
                  <a:glow rad="2286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</a:rPr>
              <a:t>?</a:t>
            </a:r>
            <a:endParaRPr lang="en-US" sz="9600" dirty="0">
              <a:solidFill>
                <a:schemeClr val="bg1"/>
              </a:solidFill>
              <a:effectLst>
                <a:glow rad="2286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2788F-0E55-8B55-5E4B-46CDEED86C09}"/>
              </a:ext>
            </a:extLst>
          </p:cNvPr>
          <p:cNvSpPr txBox="1"/>
          <p:nvPr/>
        </p:nvSpPr>
        <p:spPr>
          <a:xfrm>
            <a:off x="906546" y="4325646"/>
            <a:ext cx="6141902" cy="1569660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1800000" lon="2700000" rev="0"/>
              </a:camera>
              <a:lightRig rig="brightRoom" dir="t">
                <a:rot lat="0" lon="0" rev="10800000"/>
              </a:lightRig>
            </a:scene3d>
            <a:sp3d extrusionH="1270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glow rad="2286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</a:rPr>
              <a:t>M.2?</a:t>
            </a:r>
            <a:endParaRPr lang="en-US" sz="9600" dirty="0">
              <a:solidFill>
                <a:schemeClr val="bg1"/>
              </a:solidFill>
              <a:effectLst>
                <a:glow rad="2286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AD8B8-A4A3-5FCC-BBE6-6F4521710B92}"/>
              </a:ext>
            </a:extLst>
          </p:cNvPr>
          <p:cNvSpPr txBox="1"/>
          <p:nvPr/>
        </p:nvSpPr>
        <p:spPr>
          <a:xfrm>
            <a:off x="4884043" y="4325646"/>
            <a:ext cx="6141902" cy="1569660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RightUp"/>
              <a:lightRig rig="brightRoom" dir="t">
                <a:rot lat="0" lon="0" rev="10800000"/>
              </a:lightRig>
            </a:scene3d>
            <a:sp3d extrusionH="1270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glow rad="2286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</a:rPr>
              <a:t>U.2?</a:t>
            </a:r>
            <a:endParaRPr lang="en-US" sz="9600" dirty="0">
              <a:solidFill>
                <a:schemeClr val="bg1"/>
              </a:solidFill>
              <a:effectLst>
                <a:glow rad="2286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ECB6F-CAF0-2EBF-CDCC-4A4368A5F8BE}"/>
              </a:ext>
            </a:extLst>
          </p:cNvPr>
          <p:cNvSpPr txBox="1"/>
          <p:nvPr/>
        </p:nvSpPr>
        <p:spPr>
          <a:xfrm>
            <a:off x="3025325" y="3244624"/>
            <a:ext cx="6141902" cy="1569660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RightUp"/>
              <a:lightRig rig="brightRoom" dir="t">
                <a:rot lat="0" lon="0" rev="10800000"/>
              </a:lightRig>
            </a:scene3d>
            <a:sp3d extrusionH="1270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glow rad="2286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</a:rPr>
              <a:t>U.3?</a:t>
            </a:r>
            <a:endParaRPr lang="en-US" sz="9600" dirty="0">
              <a:solidFill>
                <a:schemeClr val="bg1"/>
              </a:solidFill>
              <a:effectLst>
                <a:glow rad="2286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15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456D3-C6BC-95A1-97E7-E83F3D738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radient particle wave background">
            <a:extLst>
              <a:ext uri="{FF2B5EF4-FFF2-40B4-BE49-F238E27FC236}">
                <a16:creationId xmlns:a16="http://schemas.microsoft.com/office/drawing/2014/main" id="{A37E8EAF-64FD-A0A4-45D0-D3FFDAA3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023"/>
            <a:ext cx="12192000" cy="687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977444-5FA0-BA6B-B215-3468E98FB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Классификация.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NVMe-MI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7DD54-6B7D-A721-FA0C-7E44683E70E6}"/>
              </a:ext>
            </a:extLst>
          </p:cNvPr>
          <p:cNvSpPr txBox="1"/>
          <p:nvPr/>
        </p:nvSpPr>
        <p:spPr>
          <a:xfrm>
            <a:off x="6781896" y="1521374"/>
            <a:ext cx="4433224" cy="5324535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Спецификация интерфейса управления NVMe® (NVMe-MI™) была создана для определения набора команд и архитектуры для управления хранилищем NVMe, что позволяет обнаруживать, контролировать, настраивать и обновлять устройства NVMe в различных операционных средах. Технология NVMe-MI обеспечивает отраслевой стандарт для управления устройствами NVMe внутриполосно (через операционную систему) и внеполосно (обычно через BMC или контроллер управления базовой платой).</a:t>
            </a:r>
            <a:endParaRPr lang="en-US" sz="20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147" name="Picture 3" descr="NVMe Management Interface - Part Four - Virtual Blocks Blog">
            <a:extLst>
              <a:ext uri="{FF2B5EF4-FFF2-40B4-BE49-F238E27FC236}">
                <a16:creationId xmlns:a16="http://schemas.microsoft.com/office/drawing/2014/main" id="{2D995775-E475-CAB6-A20A-F447CA11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" y="1814513"/>
            <a:ext cx="66103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649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adient Purple Pictures | Download Free Images on Unsplash">
            <a:extLst>
              <a:ext uri="{FF2B5EF4-FFF2-40B4-BE49-F238E27FC236}">
                <a16:creationId xmlns:a16="http://schemas.microsoft.com/office/drawing/2014/main" id="{0D3BFB9F-FBDC-A12F-6702-56026D77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36B2D-C77B-369E-7CF0-79D4861E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Классификация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. NVMe-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oF</a:t>
            </a:r>
            <a:endParaRPr lang="en-US" dirty="0"/>
          </a:p>
        </p:txBody>
      </p:sp>
      <p:pic>
        <p:nvPicPr>
          <p:cNvPr id="4100" name="Picture 4" descr="Marvell at FMS 2019: NVMe Over Fabrics Controllers, AI On SSD">
            <a:extLst>
              <a:ext uri="{FF2B5EF4-FFF2-40B4-BE49-F238E27FC236}">
                <a16:creationId xmlns:a16="http://schemas.microsoft.com/office/drawing/2014/main" id="{5FE7FD7E-3D03-94F6-53B8-A1E493CC4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 r="10724"/>
          <a:stretch/>
        </p:blipFill>
        <p:spPr bwMode="auto">
          <a:xfrm>
            <a:off x="838200" y="2055813"/>
            <a:ext cx="5555226" cy="376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950754-CF4D-7902-8F1C-3F09F7356C1C}"/>
              </a:ext>
            </a:extLst>
          </p:cNvPr>
          <p:cNvSpPr txBox="1"/>
          <p:nvPr/>
        </p:nvSpPr>
        <p:spPr>
          <a:xfrm>
            <a:off x="7075307" y="2470081"/>
            <a:ext cx="4433224" cy="3046988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Работа </a:t>
            </a:r>
            <a:r>
              <a:rPr lang="en-US" sz="2400" dirty="0">
                <a:solidFill>
                  <a:schemeClr val="bg1"/>
                </a:solidFill>
              </a:rPr>
              <a:t>NVMe </a:t>
            </a:r>
            <a:r>
              <a:rPr lang="ru-RU" sz="2400" dirty="0">
                <a:solidFill>
                  <a:schemeClr val="bg1"/>
                </a:solidFill>
              </a:rPr>
              <a:t>происходит в пределе одного сервера. А как обеспечивать взаимодействие между серверами, превратив его в сеть?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n-US" sz="2400" u="sng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0000" endPos="85000" dir="5400000" sy="-100000" algn="bl" rotWithShape="0"/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NVMe over Fabrics.</a:t>
            </a:r>
          </a:p>
        </p:txBody>
      </p:sp>
      <p:pic>
        <p:nvPicPr>
          <p:cNvPr id="4102" name="Picture 6" descr="Что такое NVME-oF? И как работает самый быстрый протокол данных? | hwp.ru">
            <a:extLst>
              <a:ext uri="{FF2B5EF4-FFF2-40B4-BE49-F238E27FC236}">
                <a16:creationId xmlns:a16="http://schemas.microsoft.com/office/drawing/2014/main" id="{D4D2EDB6-697A-B750-55BC-9D9D52E9C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0"/>
          <a:stretch/>
        </p:blipFill>
        <p:spPr bwMode="auto">
          <a:xfrm>
            <a:off x="1983350" y="1952008"/>
            <a:ext cx="8820150" cy="39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08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 thruBlk="1"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99FF7-257F-62A5-DD0E-6B2CBBCA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radient Purple Pictures | Download Free Images on Unsplash">
            <a:extLst>
              <a:ext uri="{FF2B5EF4-FFF2-40B4-BE49-F238E27FC236}">
                <a16:creationId xmlns:a16="http://schemas.microsoft.com/office/drawing/2014/main" id="{3290D963-CFAF-D693-F8F5-6F218DC15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BFEE1-6918-2B1F-0350-7EC4DE23D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8AD82-9E83-ACDB-1F7D-F5E793B382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Разъёмы.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2CD64-9C13-A61E-0063-5450D2FD02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05" r="48598" b="16446"/>
          <a:stretch/>
        </p:blipFill>
        <p:spPr>
          <a:xfrm>
            <a:off x="390765" y="1567022"/>
            <a:ext cx="2772546" cy="3422333"/>
          </a:xfrm>
          <a:prstGeom prst="rect">
            <a:avLst/>
          </a:prstGeom>
        </p:spPr>
      </p:pic>
      <p:pic>
        <p:nvPicPr>
          <p:cNvPr id="5126" name="Picture 6" descr="U.2 | NVMe">
            <a:extLst>
              <a:ext uri="{FF2B5EF4-FFF2-40B4-BE49-F238E27FC236}">
                <a16:creationId xmlns:a16="http://schemas.microsoft.com/office/drawing/2014/main" id="{0219371B-EC1A-630C-55EA-9723720F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06" y="758355"/>
            <a:ext cx="4117513" cy="175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Твердотельный накопитель SSD Micron PRO Enterprise U.3 2.5&quot; 3480GB 7450  PCIe Gen4x4 with NVMe, 6800/5300, IOPS 1000/800K, 3D TLC NAND, 7300TBW,  1DWPD, 15mm, Bulk с доставкой по РФ. Оптовая цена от официального">
            <a:extLst>
              <a:ext uri="{FF2B5EF4-FFF2-40B4-BE49-F238E27FC236}">
                <a16:creationId xmlns:a16="http://schemas.microsoft.com/office/drawing/2014/main" id="{6F5B2DAA-982C-D42D-008D-8A93FC665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3" b="11500"/>
          <a:stretch/>
        </p:blipFill>
        <p:spPr bwMode="auto">
          <a:xfrm>
            <a:off x="3917506" y="2887553"/>
            <a:ext cx="4131853" cy="318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2FF2B2-2EB8-C70D-28B6-9CB01D24B503}"/>
              </a:ext>
            </a:extLst>
          </p:cNvPr>
          <p:cNvSpPr txBox="1"/>
          <p:nvPr/>
        </p:nvSpPr>
        <p:spPr>
          <a:xfrm>
            <a:off x="1387080" y="5059939"/>
            <a:ext cx="779915" cy="52322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M.2</a:t>
            </a:r>
            <a:endParaRPr lang="en-US" sz="28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275A2-FF66-0587-7926-C5BE7D36E6EF}"/>
              </a:ext>
            </a:extLst>
          </p:cNvPr>
          <p:cNvSpPr txBox="1"/>
          <p:nvPr/>
        </p:nvSpPr>
        <p:spPr>
          <a:xfrm>
            <a:off x="8106056" y="1463018"/>
            <a:ext cx="779915" cy="52322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U.2</a:t>
            </a:r>
            <a:endParaRPr lang="en-US" sz="28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5B883-C2D3-7ED8-59E1-AA59631B618D}"/>
              </a:ext>
            </a:extLst>
          </p:cNvPr>
          <p:cNvSpPr txBox="1"/>
          <p:nvPr/>
        </p:nvSpPr>
        <p:spPr>
          <a:xfrm>
            <a:off x="8106056" y="4220149"/>
            <a:ext cx="779915" cy="52322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U.3</a:t>
            </a:r>
            <a:endParaRPr lang="en-US" sz="28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EDSFF:Enterprise SSD Form Factors ｜SSSTC">
            <a:extLst>
              <a:ext uri="{FF2B5EF4-FFF2-40B4-BE49-F238E27FC236}">
                <a16:creationId xmlns:a16="http://schemas.microsoft.com/office/drawing/2014/main" id="{962CE831-6964-5812-CE26-4209B086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8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Scalability Enhanced with NF1 SSD | Samsung Semiconductor Global">
            <a:extLst>
              <a:ext uri="{FF2B5EF4-FFF2-40B4-BE49-F238E27FC236}">
                <a16:creationId xmlns:a16="http://schemas.microsoft.com/office/drawing/2014/main" id="{8A85D037-8B4F-E5FD-7A6B-A2B3FCF65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21" y="0"/>
            <a:ext cx="6667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king Sense of Next-Gen SSDs | bit-tech.net">
            <a:extLst>
              <a:ext uri="{FF2B5EF4-FFF2-40B4-BE49-F238E27FC236}">
                <a16:creationId xmlns:a16="http://schemas.microsoft.com/office/drawing/2014/main" id="{FAA3CB40-552D-22A9-E35B-1E40B8932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71" y="3728363"/>
            <a:ext cx="6069599" cy="31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A1C8E4-F2DF-F8CD-5D91-D25B5B8FD36A}"/>
              </a:ext>
            </a:extLst>
          </p:cNvPr>
          <p:cNvSpPr txBox="1"/>
          <p:nvPr/>
        </p:nvSpPr>
        <p:spPr>
          <a:xfrm>
            <a:off x="10348750" y="1401901"/>
            <a:ext cx="1542070" cy="954107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HF1 (NGSFF)</a:t>
            </a:r>
            <a:endParaRPr lang="en-US" sz="28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E91E1-754E-B16C-93B0-C9A571293436}"/>
              </a:ext>
            </a:extLst>
          </p:cNvPr>
          <p:cNvSpPr txBox="1"/>
          <p:nvPr/>
        </p:nvSpPr>
        <p:spPr>
          <a:xfrm>
            <a:off x="10175421" y="4875104"/>
            <a:ext cx="1932573" cy="954107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Add-in card </a:t>
            </a:r>
          </a:p>
          <a:p>
            <a:r>
              <a:rPr lang="en-US" sz="2800" dirty="0">
                <a:solidFill>
                  <a:schemeClr val="bg1"/>
                </a:solidFill>
              </a:rPr>
              <a:t>(AIC)</a:t>
            </a:r>
            <a:endParaRPr lang="en-US" sz="2800" u="sng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10000" endPos="85000" dir="5400000" sy="-100000" algn="bl" rotWithShape="0"/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2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5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50B64-CD42-5FBF-7AD4-279FBB18F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 ">
            <a:extLst>
              <a:ext uri="{FF2B5EF4-FFF2-40B4-BE49-F238E27FC236}">
                <a16:creationId xmlns:a16="http://schemas.microsoft.com/office/drawing/2014/main" id="{4A81049D-0999-1E98-1DA3-87F2B016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609BEB-B115-113E-D73A-40DA0AD9C627}"/>
              </a:ext>
            </a:extLst>
          </p:cNvPr>
          <p:cNvSpPr txBox="1"/>
          <p:nvPr/>
        </p:nvSpPr>
        <p:spPr>
          <a:xfrm>
            <a:off x="4428710" y="1792879"/>
            <a:ext cx="4777593" cy="1446550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/>
              <a:lightRig rig="threePt" dir="t"/>
            </a:scene3d>
            <a:sp3d extrusionH="762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Сферы использования</a:t>
            </a:r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.</a:t>
            </a:r>
            <a:endParaRPr lang="en-US" sz="4400" dirty="0">
              <a:solidFill>
                <a:schemeClr val="bg1"/>
              </a:solidFill>
              <a:effectLst>
                <a:glow rad="63500">
                  <a:srgbClr val="FE00A3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7170" name="Picture 2" descr="Flash Drive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B71F5496-03F2-2FA0-7FB3-6CD7F8B58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2" b="89911" l="8605" r="89911">
                        <a14:foregroundMark x1="9437" y1="67250" x2="9335" y2="67953"/>
                        <a14:foregroundMark x1="9777" y1="64900" x2="9627" y2="65934"/>
                        <a14:foregroundMark x1="16629" y1="77419" x2="17821" y2="78076"/>
                        <a14:foregroundMark x1="78776" y1="24570" x2="78595" y2="24364"/>
                        <a14:foregroundMark x1="82380" y1="28677" x2="81716" y2="27920"/>
                        <a14:foregroundMark x1="82997" y1="29380" x2="82836" y2="29196"/>
                        <a14:foregroundMark x1="25519" y1="72404" x2="24332" y2="72700"/>
                        <a14:foregroundMark x1="79228" y1="27003" x2="80119" y2="27893"/>
                        <a14:foregroundMark x1="79228" y1="26706" x2="78338" y2="25223"/>
                        <a14:foregroundMark x1="78635" y1="25519" x2="80415" y2="27893"/>
                        <a14:foregroundMark x1="82493" y1="30564" x2="80415" y2="28487"/>
                        <a14:foregroundMark x1="24332" y1="73294" x2="23145" y2="74184"/>
                        <a14:foregroundMark x1="21365" y1="74184" x2="21365" y2="74184"/>
                        <a14:backgroundMark x1="29674" y1="17211" x2="29674" y2="17211"/>
                        <a14:backgroundMark x1="49852" y1="13056" x2="32938" y2="12463"/>
                        <a14:backgroundMark x1="75131" y1="17946" x2="85460" y2="19288"/>
                        <a14:backgroundMark x1="73666" y1="17755" x2="74520" y2="17866"/>
                        <a14:backgroundMark x1="32938" y1="12463" x2="68686" y2="17108"/>
                        <a14:backgroundMark x1="85460" y1="19288" x2="90801" y2="30267"/>
                        <a14:backgroundMark x1="53412" y1="32938" x2="27300" y2="37685"/>
                        <a14:backgroundMark x1="27300" y1="37685" x2="11869" y2="51335"/>
                        <a14:backgroundMark x1="11869" y1="51335" x2="31454" y2="35608"/>
                        <a14:backgroundMark x1="31454" y1="35608" x2="61128" y2="27003"/>
                        <a14:backgroundMark x1="61128" y1="27003" x2="55193" y2="21068"/>
                        <a14:backgroundMark x1="72404" y1="20772" x2="60831" y2="24926"/>
                        <a14:backgroundMark x1="74777" y1="22255" x2="78338" y2="22255"/>
                        <a14:backgroundMark x1="75964" y1="20475" x2="69139" y2="20772"/>
                        <a14:backgroundMark x1="85757" y1="28190" x2="90208" y2="31454"/>
                        <a14:backgroundMark x1="81747" y1="27036" x2="82196" y2="27596"/>
                        <a14:backgroundMark x1="79822" y1="24629" x2="79889" y2="24712"/>
                        <a14:backgroundMark x1="85163" y1="30267" x2="83680" y2="29970"/>
                        <a14:backgroundMark x1="78635" y1="24629" x2="78943" y2="25321"/>
                        <a14:backgroundMark x1="89021" y1="32641" x2="87240" y2="40356"/>
                        <a14:backgroundMark x1="27550" y1="76685" x2="24629" y2="78338"/>
                        <a14:backgroundMark x1="85460" y1="43917" x2="28390" y2="76210"/>
                        <a14:backgroundMark x1="24629" y1="78042" x2="17507" y2="80119"/>
                        <a14:backgroundMark x1="11869" y1="71810" x2="15430" y2="78042"/>
                        <a14:backgroundMark x1="23739" y1="80712" x2="17804" y2="78042"/>
                        <a14:backgroundMark x1="18101" y1="55193" x2="8309" y2="60237"/>
                        <a14:backgroundMark x1="11869" y1="51039" x2="9199" y2="52819"/>
                        <a14:backgroundMark x1="12166" y1="63501" x2="10386" y2="63501"/>
                        <a14:backgroundMark x1="8605" y1="68546" x2="14540" y2="77448"/>
                        <a14:backgroundMark x1="12166" y1="57567" x2="10089" y2="64985"/>
                        <a14:backgroundMark x1="10089" y1="64985" x2="10089" y2="64985"/>
                        <a14:backgroundMark x1="84570" y1="42136" x2="83976" y2="42730"/>
                        <a14:backgroundMark x1="85757" y1="40059" x2="83680" y2="43027"/>
                        <a14:backgroundMark x1="86647" y1="40059" x2="85757" y2="41246"/>
                        <a14:backgroundMark x1="84570" y1="30267" x2="82493" y2="28190"/>
                        <a14:backgroundMark x1="82789" y1="28487" x2="83086" y2="29080"/>
                        <a14:backgroundMark x1="83086" y1="29970" x2="83086" y2="29970"/>
                        <a14:backgroundMark x1="82789" y1="29674" x2="82789" y2="29674"/>
                        <a14:backgroundMark x1="81899" y1="27893" x2="81899" y2="27893"/>
                        <a14:backgroundMark x1="81899" y1="27893" x2="81899" y2="27893"/>
                        <a14:backgroundMark x1="78338" y1="24036" x2="78635" y2="24332"/>
                        <a14:backgroundMark x1="9199" y1="64985" x2="8012" y2="64095"/>
                        <a14:backgroundMark x1="9199" y1="67953" x2="9199" y2="68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17518">
            <a:off x="-79443" y="4318582"/>
            <a:ext cx="32099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AEC154-DF88-7C1F-447A-E7075891271A}"/>
              </a:ext>
            </a:extLst>
          </p:cNvPr>
          <p:cNvSpPr txBox="1"/>
          <p:nvPr/>
        </p:nvSpPr>
        <p:spPr>
          <a:xfrm>
            <a:off x="-619125" y="5139982"/>
            <a:ext cx="4729834" cy="40011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Флеш-память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7172" name="Picture 4" descr="Что такое центр обработки данных (ЦОД) - Как работает дата-центр">
            <a:extLst>
              <a:ext uri="{FF2B5EF4-FFF2-40B4-BE49-F238E27FC236}">
                <a16:creationId xmlns:a16="http://schemas.microsoft.com/office/drawing/2014/main" id="{7341707C-2B7B-2833-BF26-2E0DA5EF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64" y="707500"/>
            <a:ext cx="3199388" cy="1804988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571500" stA="58000" endPos="72000" dist="127000" dir="5400000" sy="-100000" algn="bl" rotWithShape="0"/>
          </a:effectLst>
          <a:scene3d>
            <a:camera prst="isometricLeftDown"/>
            <a:lightRig rig="threePt" dir="t"/>
          </a:scene3d>
          <a:sp3d extrusionH="635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1A9815-29BD-B1F5-77D0-B69DE90BFC8F}"/>
              </a:ext>
            </a:extLst>
          </p:cNvPr>
          <p:cNvSpPr txBox="1"/>
          <p:nvPr/>
        </p:nvSpPr>
        <p:spPr>
          <a:xfrm>
            <a:off x="7597775" y="2312433"/>
            <a:ext cx="4729834" cy="40011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ЦОД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7174" name="Picture 6" descr="Media | Blackmagic Design">
            <a:extLst>
              <a:ext uri="{FF2B5EF4-FFF2-40B4-BE49-F238E27FC236}">
                <a16:creationId xmlns:a16="http://schemas.microsoft.com/office/drawing/2014/main" id="{DA615A04-4C01-854A-99E8-DDE1B38F2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10252" r="10267" b="10284"/>
          <a:stretch/>
        </p:blipFill>
        <p:spPr bwMode="auto">
          <a:xfrm>
            <a:off x="532932" y="1150104"/>
            <a:ext cx="3252673" cy="1775094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571500" stA="58000" endPos="72000" dist="127000" dir="5400000" sy="-100000" algn="bl" rotWithShape="0"/>
          </a:effectLst>
          <a:scene3d>
            <a:camera prst="isometricLeftDown"/>
            <a:lightRig rig="threePt" dir="t"/>
          </a:scene3d>
          <a:sp3d extrusionH="63500">
            <a:extrusionClr>
              <a:srgbClr val="8035D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S2 Gameplay! (First Impressions)">
            <a:extLst>
              <a:ext uri="{FF2B5EF4-FFF2-40B4-BE49-F238E27FC236}">
                <a16:creationId xmlns:a16="http://schemas.microsoft.com/office/drawing/2014/main" id="{E6F1D7DA-B951-1023-62E4-A7753A0F9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459" y="4143072"/>
            <a:ext cx="3289607" cy="1850404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571500" stA="58000" endPos="72000" dist="127000" dir="5400000" sy="-100000" algn="bl" rotWithShape="0"/>
          </a:effectLst>
          <a:scene3d>
            <a:camera prst="isometricLeftDown"/>
            <a:lightRig rig="threePt" dir="t"/>
          </a:scene3d>
          <a:sp3d extrusionH="635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3CB94-F2D3-0940-0EAA-809F5E83995D}"/>
              </a:ext>
            </a:extLst>
          </p:cNvPr>
          <p:cNvSpPr txBox="1"/>
          <p:nvPr/>
        </p:nvSpPr>
        <p:spPr>
          <a:xfrm>
            <a:off x="-619125" y="2725143"/>
            <a:ext cx="4729834" cy="40011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Мультимедиа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CFCA1-6D61-E528-D812-613336EE1F9B}"/>
              </a:ext>
            </a:extLst>
          </p:cNvPr>
          <p:cNvSpPr txBox="1"/>
          <p:nvPr/>
        </p:nvSpPr>
        <p:spPr>
          <a:xfrm>
            <a:off x="4428710" y="5825573"/>
            <a:ext cx="4729834" cy="40011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Игра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42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  <p:bldP spid="4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C10A8-9662-1792-9292-3739BA79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 ">
            <a:extLst>
              <a:ext uri="{FF2B5EF4-FFF2-40B4-BE49-F238E27FC236}">
                <a16:creationId xmlns:a16="http://schemas.microsoft.com/office/drawing/2014/main" id="{997DDE8F-EF1C-7A17-5924-FE99E65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6C517E-A68F-06E6-A446-59612A043561}"/>
              </a:ext>
            </a:extLst>
          </p:cNvPr>
          <p:cNvSpPr txBox="1"/>
          <p:nvPr/>
        </p:nvSpPr>
        <p:spPr>
          <a:xfrm>
            <a:off x="2881920" y="3237119"/>
            <a:ext cx="4777593" cy="1446550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/>
              <a:lightRig rig="threePt" dir="t"/>
            </a:scene3d>
            <a:sp3d extrusionH="76200" contourW="635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индустриальный</a:t>
            </a:r>
            <a:r>
              <a:rPr lang="ru-RU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</a:p>
          <a:p>
            <a:pPr algn="ctr"/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стандарт.</a:t>
            </a:r>
            <a:endParaRPr lang="en-US" sz="4400" dirty="0">
              <a:solidFill>
                <a:schemeClr val="bg1"/>
              </a:solidFill>
              <a:effectLst>
                <a:glow rad="63500">
                  <a:srgbClr val="FE00A3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24CF5-7684-7162-9D3D-57B019CF6FAB}"/>
              </a:ext>
            </a:extLst>
          </p:cNvPr>
          <p:cNvSpPr txBox="1"/>
          <p:nvPr/>
        </p:nvSpPr>
        <p:spPr>
          <a:xfrm>
            <a:off x="5323568" y="1256922"/>
            <a:ext cx="4777593" cy="1446550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1800000" lon="2700000" rev="0"/>
              </a:camera>
              <a:lightRig rig="brightRoom" dir="t">
                <a:rot lat="0" lon="0" rev="10800000"/>
              </a:lightRig>
            </a:scene3d>
            <a:sp3d extrusionH="1270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effectLst>
                  <a:glow rad="2286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</a:rPr>
              <a:t>NVMe:</a:t>
            </a:r>
            <a:endParaRPr lang="en-US" sz="8800" dirty="0">
              <a:solidFill>
                <a:schemeClr val="bg1"/>
              </a:solidFill>
              <a:effectLst>
                <a:glow rad="2286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EC23E-D3D3-103F-69E9-8228136ED40F}"/>
              </a:ext>
            </a:extLst>
          </p:cNvPr>
          <p:cNvSpPr txBox="1"/>
          <p:nvPr/>
        </p:nvSpPr>
        <p:spPr>
          <a:xfrm rot="2227116">
            <a:off x="-184" y="3894445"/>
            <a:ext cx="357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B3BC9-8DD0-E3F6-556E-4E2BFA2A9E99}"/>
              </a:ext>
            </a:extLst>
          </p:cNvPr>
          <p:cNvSpPr txBox="1"/>
          <p:nvPr/>
        </p:nvSpPr>
        <p:spPr>
          <a:xfrm>
            <a:off x="353689" y="3062478"/>
            <a:ext cx="3114405" cy="1077218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OffAxis2Left"/>
              <a:lightRig rig="threePt" dir="t"/>
            </a:scene3d>
            <a:sp3d extrusionH="25400" contourW="635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  <a:reflection blurRad="6350" stA="37000" endPos="85000" dist="63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Выполнил:</a:t>
            </a:r>
          </a:p>
          <a:p>
            <a:r>
              <a:rPr lang="ru-RU" sz="16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  <a:reflection blurRad="6350" stA="37000" endPos="85000" dist="63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Болорболд Аригуун, 1.1</a:t>
            </a:r>
          </a:p>
          <a:p>
            <a:r>
              <a:rPr lang="ru-RU" sz="16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  <a:reflection blurRad="6350" stA="37000" endPos="85000" dist="63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Преподаватель:</a:t>
            </a:r>
          </a:p>
          <a:p>
            <a:r>
              <a:rPr lang="ru-RU" sz="16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  <a:reflection blurRad="6350" stA="37000" endPos="85000" dist="63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Быковский Сергей Вячеславович</a:t>
            </a:r>
            <a:endParaRPr lang="en-US" sz="1600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bg1">
                    <a:alpha val="32000"/>
                  </a:schemeClr>
                </a:outerShdw>
                <a:reflection blurRad="6350" stA="37000" endPos="85000" dist="63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F2A02-4A21-5A14-3F8E-CBD96D6B0B3D}"/>
              </a:ext>
            </a:extLst>
          </p:cNvPr>
          <p:cNvSpPr txBox="1"/>
          <p:nvPr/>
        </p:nvSpPr>
        <p:spPr>
          <a:xfrm rot="764343">
            <a:off x="512431" y="5716334"/>
            <a:ext cx="3114405" cy="338554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OffAxis2Left"/>
            <a:lightRig rig="threePt" dir="t"/>
          </a:scene3d>
          <a:sp3d prstMaterial="matte">
            <a:extrusionClr>
              <a:srgbClr val="FFC9E9"/>
            </a:extrusionClr>
          </a:sp3d>
        </p:spPr>
        <p:txBody>
          <a:bodyPr wrap="square" rtlCol="0">
            <a:spAutoFit/>
            <a:scene3d>
              <a:camera prst="isometricOffAxis2Left"/>
              <a:lightRig rig="threePt" dir="t"/>
            </a:scene3d>
            <a:sp3d extrusionH="31750" contourW="635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r>
              <a:rPr lang="ru-RU" sz="16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  <a:reflection blurRad="6350" stA="10000" endPos="85000" dist="508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г. Санкт-Петербург, 2025 г.</a:t>
            </a:r>
            <a:endParaRPr lang="en-US" sz="1600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bg1">
                    <a:alpha val="32000"/>
                  </a:schemeClr>
                </a:outerShdw>
                <a:reflection blurRad="6350" stA="10000" endPos="85000" dist="508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41803-9B2F-9F21-6203-8C80A962FCE6}"/>
              </a:ext>
            </a:extLst>
          </p:cNvPr>
          <p:cNvSpPr txBox="1"/>
          <p:nvPr/>
        </p:nvSpPr>
        <p:spPr>
          <a:xfrm>
            <a:off x="9616789" y="4521048"/>
            <a:ext cx="1460786" cy="1384995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soft" dir="t"/>
            </a:scene3d>
            <a:sp3d extrusionH="25400" contourW="635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За тем.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Потому.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Так.</a:t>
            </a:r>
            <a:endParaRPr lang="en-US" sz="2800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3EC8F-A8EF-AD04-601C-338958225984}"/>
              </a:ext>
            </a:extLst>
          </p:cNvPr>
          <p:cNvSpPr/>
          <p:nvPr/>
        </p:nvSpPr>
        <p:spPr>
          <a:xfrm>
            <a:off x="3262771" y="4640374"/>
            <a:ext cx="3360036" cy="18501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  <a:sp3d extrusionH="38100"/>
          </a:bodyPr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6720CC-8982-CD13-EA2C-FB1E5139D408}"/>
              </a:ext>
            </a:extLst>
          </p:cNvPr>
          <p:cNvSpPr txBox="1"/>
          <p:nvPr/>
        </p:nvSpPr>
        <p:spPr>
          <a:xfrm>
            <a:off x="2651906" y="801288"/>
            <a:ext cx="1491469" cy="52322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635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Лучший</a:t>
            </a:r>
            <a:r>
              <a:rPr lang="en-US" sz="20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877A9D-4A7B-D897-83FF-19F48DFBA419}"/>
              </a:ext>
            </a:extLst>
          </p:cNvPr>
          <p:cNvSpPr txBox="1"/>
          <p:nvPr/>
        </p:nvSpPr>
        <p:spPr>
          <a:xfrm>
            <a:off x="9856163" y="488206"/>
            <a:ext cx="2548733" cy="40011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  <a:scene3d>
            <a:camera prst="isometricLeftDown"/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905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«</a:t>
            </a:r>
            <a:r>
              <a:rPr lang="en-US" sz="20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This is generally </a:t>
            </a:r>
            <a:r>
              <a:rPr lang="en-US" sz="2000" dirty="0" err="1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ssd</a:t>
            </a:r>
            <a:r>
              <a:rPr lang="ru-RU" sz="20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»</a:t>
            </a:r>
            <a:endParaRPr lang="en-US" sz="2000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6" grpId="0" animBg="1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80D7-C72C-4677-124A-3DAF9356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3F11D-EDAE-BFC2-0504-D74BC6BD8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 ">
            <a:extLst>
              <a:ext uri="{FF2B5EF4-FFF2-40B4-BE49-F238E27FC236}">
                <a16:creationId xmlns:a16="http://schemas.microsoft.com/office/drawing/2014/main" id="{6B8E156A-81D6-7464-9862-4D3FADBF8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D1D50B-7180-1ABE-3AA5-AC5002C0DA30}"/>
              </a:ext>
            </a:extLst>
          </p:cNvPr>
          <p:cNvSpPr txBox="1"/>
          <p:nvPr/>
        </p:nvSpPr>
        <p:spPr>
          <a:xfrm rot="21218382">
            <a:off x="8164353" y="616578"/>
            <a:ext cx="4777593" cy="1446550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/>
              <a:lightRig rig="flat" dir="t"/>
            </a:scene3d>
            <a:sp3d extrusionH="76200" contourW="12700" prstMaterial="flat">
              <a:extrusionClr>
                <a:srgbClr val="FE00A3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effectLst>
                  <a:glow rad="215900">
                    <a:srgbClr val="FE00A3">
                      <a:alpha val="64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Про что этот видео?</a:t>
            </a:r>
            <a:endParaRPr lang="en-US" sz="4400" dirty="0">
              <a:solidFill>
                <a:schemeClr val="bg1"/>
              </a:solidFill>
              <a:effectLst>
                <a:glow rad="215900">
                  <a:srgbClr val="FE00A3">
                    <a:alpha val="64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B24B4-144F-5C46-BD09-C81970EE3F6F}"/>
              </a:ext>
            </a:extLst>
          </p:cNvPr>
          <p:cNvSpPr txBox="1"/>
          <p:nvPr/>
        </p:nvSpPr>
        <p:spPr>
          <a:xfrm>
            <a:off x="-103363" y="525730"/>
            <a:ext cx="2214199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История и версии </a:t>
            </a:r>
            <a:r>
              <a:rPr lang="en-US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NVMe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CDAB6-FF26-9FE4-2665-74EFE2E803EE}"/>
              </a:ext>
            </a:extLst>
          </p:cNvPr>
          <p:cNvSpPr txBox="1"/>
          <p:nvPr/>
        </p:nvSpPr>
        <p:spPr>
          <a:xfrm>
            <a:off x="84280" y="1553231"/>
            <a:ext cx="2214199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Скорость передачи данных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DE3E9-3E88-A1BC-2741-22E273D07777}"/>
              </a:ext>
            </a:extLst>
          </p:cNvPr>
          <p:cNvSpPr txBox="1"/>
          <p:nvPr/>
        </p:nvSpPr>
        <p:spPr>
          <a:xfrm>
            <a:off x="9916079" y="2833346"/>
            <a:ext cx="2214199" cy="1323439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Уровни сетевой модели, реализованные в </a:t>
            </a:r>
            <a:r>
              <a:rPr lang="en-US" sz="200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NVMe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901A6-0B13-4843-931F-739DF334C6B5}"/>
              </a:ext>
            </a:extLst>
          </p:cNvPr>
          <p:cNvSpPr txBox="1"/>
          <p:nvPr/>
        </p:nvSpPr>
        <p:spPr>
          <a:xfrm>
            <a:off x="3596819" y="343855"/>
            <a:ext cx="2214199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Среда передачи данных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7650F-547F-388D-B96B-D74978C9118B}"/>
              </a:ext>
            </a:extLst>
          </p:cNvPr>
          <p:cNvSpPr txBox="1"/>
          <p:nvPr/>
        </p:nvSpPr>
        <p:spPr>
          <a:xfrm>
            <a:off x="9497502" y="4915403"/>
            <a:ext cx="2214199" cy="1323439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Максимальная дальность расположения устройств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82243-188E-2482-B016-49BAD75503B5}"/>
              </a:ext>
            </a:extLst>
          </p:cNvPr>
          <p:cNvSpPr txBox="1"/>
          <p:nvPr/>
        </p:nvSpPr>
        <p:spPr>
          <a:xfrm>
            <a:off x="-401717" y="4568262"/>
            <a:ext cx="3265202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Возможные топологии соединения устройств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798260-9971-C099-23AA-FFC2226E1FFA}"/>
              </a:ext>
            </a:extLst>
          </p:cNvPr>
          <p:cNvSpPr txBox="1"/>
          <p:nvPr/>
        </p:nvSpPr>
        <p:spPr>
          <a:xfrm>
            <a:off x="6377534" y="4855780"/>
            <a:ext cx="2214199" cy="1323439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Механизмы обеспечения надежной передачи данных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6033D-C347-ECB5-8D30-F719EA5F80AA}"/>
              </a:ext>
            </a:extLst>
          </p:cNvPr>
          <p:cNvSpPr txBox="1"/>
          <p:nvPr/>
        </p:nvSpPr>
        <p:spPr>
          <a:xfrm>
            <a:off x="5418625" y="901276"/>
            <a:ext cx="4729834" cy="1323439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Описание сигнального интерфейса с указанием минимального количества линий, необходимых для передачи данных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5D8638-42C8-D664-5B65-7ACB8F005703}"/>
              </a:ext>
            </a:extLst>
          </p:cNvPr>
          <p:cNvSpPr txBox="1"/>
          <p:nvPr/>
        </p:nvSpPr>
        <p:spPr>
          <a:xfrm>
            <a:off x="1930120" y="2844451"/>
            <a:ext cx="2214199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Синхронный или асинхронный?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1E5BE-5511-E9D4-2AB3-FAA31214CE59}"/>
              </a:ext>
            </a:extLst>
          </p:cNvPr>
          <p:cNvSpPr txBox="1"/>
          <p:nvPr/>
        </p:nvSpPr>
        <p:spPr>
          <a:xfrm>
            <a:off x="4083206" y="3795214"/>
            <a:ext cx="2214199" cy="1015663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Симплексный?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Дуплексный?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Полудуплексный?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AE8299-7B4F-EE9D-0CF8-4344294D598B}"/>
              </a:ext>
            </a:extLst>
          </p:cNvPr>
          <p:cNvSpPr txBox="1"/>
          <p:nvPr/>
        </p:nvSpPr>
        <p:spPr>
          <a:xfrm>
            <a:off x="1664655" y="633672"/>
            <a:ext cx="2214199" cy="400110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Роли устройств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666BB-2091-773C-B71E-CEA5549C8B2F}"/>
              </a:ext>
            </a:extLst>
          </p:cNvPr>
          <p:cNvSpPr txBox="1"/>
          <p:nvPr/>
        </p:nvSpPr>
        <p:spPr>
          <a:xfrm>
            <a:off x="2264421" y="5753080"/>
            <a:ext cx="2214199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Другие особенности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5C433-4545-4842-1CF1-B2428EDBBF12}"/>
              </a:ext>
            </a:extLst>
          </p:cNvPr>
          <p:cNvSpPr txBox="1"/>
          <p:nvPr/>
        </p:nvSpPr>
        <p:spPr>
          <a:xfrm>
            <a:off x="-64846" y="5624789"/>
            <a:ext cx="2214199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Сферы использования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A5589-5A12-09C9-A507-9710BC1187F4}"/>
              </a:ext>
            </a:extLst>
          </p:cNvPr>
          <p:cNvSpPr txBox="1"/>
          <p:nvPr/>
        </p:nvSpPr>
        <p:spPr>
          <a:xfrm>
            <a:off x="-166290" y="4389947"/>
            <a:ext cx="6621808" cy="707886"/>
          </a:xfrm>
          <a:prstGeom prst="rect">
            <a:avLst/>
          </a:prstGeom>
          <a:noFill/>
          <a:effectLst>
            <a:glow rad="152400">
              <a:srgbClr val="FE00A3">
                <a:alpha val="40000"/>
              </a:srgbClr>
            </a:glow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25400" contourW="12700" prstMaterial="flat">
              <a:extrusionClr>
                <a:schemeClr val="bg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glow rad="1905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Изображения и краткое описание разъёмов для стандартных и специальных условий эксплуатации</a:t>
            </a:r>
            <a:endParaRPr lang="en-US" sz="2000" dirty="0">
              <a:solidFill>
                <a:schemeClr val="bg1"/>
              </a:solidFill>
              <a:effectLst>
                <a:glow rad="1905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64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1024-8950-BE40-9AA4-D518DFDD1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0702B-47CD-FF4A-B98F-4356BC39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remium Photo | Plain blue background gradient background purple gradients  pink gradient background">
            <a:extLst>
              <a:ext uri="{FF2B5EF4-FFF2-40B4-BE49-F238E27FC236}">
                <a16:creationId xmlns:a16="http://schemas.microsoft.com/office/drawing/2014/main" id="{9495037B-1B70-C7AF-F422-B79AAAA0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25"/>
            <a:ext cx="12192000" cy="68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1D9E769-AA19-CB70-5840-16F409AF1156}"/>
              </a:ext>
            </a:extLst>
          </p:cNvPr>
          <p:cNvGrpSpPr/>
          <p:nvPr/>
        </p:nvGrpSpPr>
        <p:grpSpPr>
          <a:xfrm>
            <a:off x="517451" y="1871605"/>
            <a:ext cx="5495637" cy="3144693"/>
            <a:chOff x="656665" y="365125"/>
            <a:chExt cx="10287000" cy="5772150"/>
          </a:xfrm>
        </p:grpSpPr>
        <p:pic>
          <p:nvPicPr>
            <p:cNvPr id="6146" name="Picture 2" descr="Why do they even have the same name? : r/memes">
              <a:extLst>
                <a:ext uri="{FF2B5EF4-FFF2-40B4-BE49-F238E27FC236}">
                  <a16:creationId xmlns:a16="http://schemas.microsoft.com/office/drawing/2014/main" id="{32FFAAD8-557F-0F42-D2D3-1B51298C8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65" y="365125"/>
              <a:ext cx="10287000" cy="57721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5DF538-A512-B358-7EDA-C97E5C5631A3}"/>
                </a:ext>
              </a:extLst>
            </p:cNvPr>
            <p:cNvSpPr/>
            <p:nvPr/>
          </p:nvSpPr>
          <p:spPr>
            <a:xfrm>
              <a:off x="2115671" y="5334000"/>
              <a:ext cx="7333129" cy="803275"/>
            </a:xfrm>
            <a:prstGeom prst="rect">
              <a:avLst/>
            </a:prstGeom>
            <a:gradFill flip="none" rotWithShape="1">
              <a:gsLst>
                <a:gs pos="100000">
                  <a:srgbClr val="E9E7D4"/>
                </a:gs>
                <a:gs pos="0">
                  <a:srgbClr val="D1BEB6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2EF9EA-2C4D-1185-8E56-C1B512178625}"/>
              </a:ext>
            </a:extLst>
          </p:cNvPr>
          <p:cNvSpPr txBox="1"/>
          <p:nvPr/>
        </p:nvSpPr>
        <p:spPr>
          <a:xfrm>
            <a:off x="387987" y="203266"/>
            <a:ext cx="3796086" cy="76944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Предпосылка.</a:t>
            </a:r>
            <a:endParaRPr lang="en-US" sz="44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A53EC-C71F-4A0F-F6A5-BC6E3DB51F5D}"/>
              </a:ext>
            </a:extLst>
          </p:cNvPr>
          <p:cNvSpPr txBox="1"/>
          <p:nvPr/>
        </p:nvSpPr>
        <p:spPr>
          <a:xfrm>
            <a:off x="1422490" y="4578670"/>
            <a:ext cx="123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E9CAE-B645-2E97-C92A-FFB8D0A13FBF}"/>
              </a:ext>
            </a:extLst>
          </p:cNvPr>
          <p:cNvSpPr txBox="1"/>
          <p:nvPr/>
        </p:nvSpPr>
        <p:spPr>
          <a:xfrm>
            <a:off x="3638033" y="4578670"/>
            <a:ext cx="123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NVMe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6DEB1-3FEE-F63C-8114-37EE05187B9E}"/>
              </a:ext>
            </a:extLst>
          </p:cNvPr>
          <p:cNvSpPr txBox="1"/>
          <p:nvPr/>
        </p:nvSpPr>
        <p:spPr>
          <a:xfrm>
            <a:off x="378408" y="5099492"/>
            <a:ext cx="549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Это только в случае с </a:t>
            </a:r>
            <a:r>
              <a:rPr lang="en-US" sz="1200" dirty="0">
                <a:solidFill>
                  <a:schemeClr val="bg1"/>
                </a:solidFill>
              </a:rPr>
              <a:t>SSD.</a:t>
            </a:r>
            <a:endParaRPr lang="ru-RU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SATA </a:t>
            </a:r>
            <a:r>
              <a:rPr lang="ru-RU" sz="1200" dirty="0">
                <a:solidFill>
                  <a:schemeClr val="bg1"/>
                </a:solidFill>
              </a:rPr>
              <a:t>до сих пор имеет свои прецеденты использования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6DE3D-EF8B-DB69-F40F-B35FB220DD0A}"/>
              </a:ext>
            </a:extLst>
          </p:cNvPr>
          <p:cNvSpPr txBox="1"/>
          <p:nvPr/>
        </p:nvSpPr>
        <p:spPr>
          <a:xfrm>
            <a:off x="7006747" y="1027906"/>
            <a:ext cx="46251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Раньше использовались </a:t>
            </a:r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SATA, SAS </a:t>
            </a:r>
            <a:r>
              <a:rPr lang="ru-RU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или </a:t>
            </a:r>
            <a:r>
              <a:rPr lang="en-US" sz="28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Fibre</a:t>
            </a:r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SATA </a:t>
            </a:r>
            <a:r>
              <a:rPr lang="ru-RU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был изобретён, чтобы угодить </a:t>
            </a:r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После появления </a:t>
            </a:r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SSD </a:t>
            </a:r>
            <a:r>
              <a:rPr lang="ru-RU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стало заметно, что </a:t>
            </a:r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SATA </a:t>
            </a:r>
            <a:r>
              <a:rPr lang="ru-RU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являлась «узким местом» для них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Надо было что-то сделать...</a:t>
            </a:r>
            <a:endParaRPr lang="en-US" sz="2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08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 thruBlk="1"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9E05-5297-C99F-7864-1FE126CF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A1356-486E-C13C-7BB3-EB302C7FF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remium Photo | Plain blue background gradient background purple gradients  pink gradient background">
            <a:extLst>
              <a:ext uri="{FF2B5EF4-FFF2-40B4-BE49-F238E27FC236}">
                <a16:creationId xmlns:a16="http://schemas.microsoft.com/office/drawing/2014/main" id="{09DD14D1-A556-F0D8-5D43-4FB6ABF2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25"/>
            <a:ext cx="12192000" cy="68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fined">
            <a:extLst>
              <a:ext uri="{FF2B5EF4-FFF2-40B4-BE49-F238E27FC236}">
                <a16:creationId xmlns:a16="http://schemas.microsoft.com/office/drawing/2014/main" id="{928FB405-D719-0DB0-284C-821571D0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63" y="1489295"/>
            <a:ext cx="5308317" cy="4199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9939C6-2FB7-75A7-1227-8B922B4D9C2B}"/>
              </a:ext>
            </a:extLst>
          </p:cNvPr>
          <p:cNvSpPr txBox="1"/>
          <p:nvPr/>
        </p:nvSpPr>
        <p:spPr>
          <a:xfrm>
            <a:off x="1349858" y="5823450"/>
            <a:ext cx="447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Intel Developer Forum, </a:t>
            </a:r>
            <a:r>
              <a:rPr lang="ru-RU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2007 г., в Сан-Франциско</a:t>
            </a:r>
            <a:endParaRPr lang="en-US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3F5CA-114A-9009-21DD-FAE73258352A}"/>
              </a:ext>
            </a:extLst>
          </p:cNvPr>
          <p:cNvSpPr txBox="1"/>
          <p:nvPr/>
        </p:nvSpPr>
        <p:spPr>
          <a:xfrm>
            <a:off x="387987" y="203266"/>
            <a:ext cx="2688375" cy="76944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История.</a:t>
            </a:r>
            <a:endParaRPr lang="en-US" sz="44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76E3C-A364-8E88-EFF0-3AC45D4EFA0B}"/>
              </a:ext>
            </a:extLst>
          </p:cNvPr>
          <p:cNvSpPr txBox="1"/>
          <p:nvPr/>
        </p:nvSpPr>
        <p:spPr>
          <a:xfrm>
            <a:off x="7178874" y="487025"/>
            <a:ext cx="462513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NVMHCI (Non-Volatile Memory Host Controller Interface) —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предполагаемый вариант нового интерфейса коммуникации между хостом и контроллером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NAND.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Первая спецификация NVMHCI 1.0 была закончена в апреле 2008 года и размещена на сайте Intel.</a:t>
            </a:r>
            <a:endParaRPr lang="en-US" sz="24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Спецификации NVMe были разработаны рабочей группой «NVM Express Workgroup», в которую входило более 90 компаний, председателем группы была Эмбер Хаффмен из 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</a:rPr>
              <a:t>Intel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87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remium Photo | Dark purple pink blue color gradient background blurred  neon color flow grainy texture effect futuristic banner design">
            <a:extLst>
              <a:ext uri="{FF2B5EF4-FFF2-40B4-BE49-F238E27FC236}">
                <a16:creationId xmlns:a16="http://schemas.microsoft.com/office/drawing/2014/main" id="{B0E8CD21-E349-3563-7267-EB68F129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E9F47-22D6-E104-C501-1EC5CEC5F9E6}"/>
              </a:ext>
            </a:extLst>
          </p:cNvPr>
          <p:cNvSpPr txBox="1"/>
          <p:nvPr/>
        </p:nvSpPr>
        <p:spPr>
          <a:xfrm>
            <a:off x="430320" y="203379"/>
            <a:ext cx="4421080" cy="76944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История</a:t>
            </a:r>
            <a:r>
              <a:rPr lang="en-US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версии.</a:t>
            </a:r>
            <a:endParaRPr lang="en-US" sz="44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7AACCE6-1CFD-7F6A-325A-395922F6C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024690"/>
              </p:ext>
            </p:extLst>
          </p:nvPr>
        </p:nvGraphicFramePr>
        <p:xfrm>
          <a:off x="151661" y="975181"/>
          <a:ext cx="11888678" cy="5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548">
                  <a:extLst>
                    <a:ext uri="{9D8B030D-6E8A-4147-A177-3AD203B41FA5}">
                      <a16:colId xmlns:a16="http://schemas.microsoft.com/office/drawing/2014/main" val="3334769583"/>
                    </a:ext>
                  </a:extLst>
                </a:gridCol>
                <a:gridCol w="1299109">
                  <a:extLst>
                    <a:ext uri="{9D8B030D-6E8A-4147-A177-3AD203B41FA5}">
                      <a16:colId xmlns:a16="http://schemas.microsoft.com/office/drawing/2014/main" val="2598724886"/>
                    </a:ext>
                  </a:extLst>
                </a:gridCol>
                <a:gridCol w="9725021">
                  <a:extLst>
                    <a:ext uri="{9D8B030D-6E8A-4147-A177-3AD203B41FA5}">
                      <a16:colId xmlns:a16="http://schemas.microsoft.com/office/drawing/2014/main" val="1914158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№ версии</a:t>
                      </a:r>
                      <a:endParaRPr lang="en-US" sz="1200" dirty="0"/>
                    </a:p>
                  </a:txBody>
                  <a:tcPr>
                    <a:solidFill>
                      <a:srgbClr val="FE00A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Дата выпуска</a:t>
                      </a:r>
                      <a:endParaRPr lang="en-US" sz="1200" dirty="0"/>
                    </a:p>
                  </a:txBody>
                  <a:tcPr>
                    <a:solidFill>
                      <a:srgbClr val="FE00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Что адресуется</a:t>
                      </a:r>
                      <a:endParaRPr lang="en-US" sz="1200" dirty="0"/>
                    </a:p>
                  </a:txBody>
                  <a:tcPr>
                    <a:solidFill>
                      <a:srgbClr val="FE00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42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1.0e</a:t>
                      </a:r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Январь 2013</a:t>
                      </a:r>
                      <a:endParaRPr lang="en-US" sz="12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Первый официальный выпуск спецификации.</a:t>
                      </a:r>
                      <a:endParaRPr lang="en-US" sz="12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4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1.1b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Июль 2014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Добавляет стандартизированные наборы команд для достижения лучшей совместимости между различными устройствами NVMe, интерфейс управления, предоставляющий стандартизированные инструменты для управления устройствами NVMe, упрощающий администрирование, и спецификации транспорта, определяющие, как команды NVMe передаются через различные физические интерфейсы, что улучшает взаимодействие.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989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1.2</a:t>
                      </a:r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Ноябрь 2014</a:t>
                      </a:r>
                      <a:endParaRPr lang="en-US" sz="12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Для устройств потребительского класса: расширенное управление питанием и поддержка накопителей без динамической памяти; для устройств корпоративного класса: возможность обновления прошивки без остановки работы накопителя, снижение задержек в топологиях с большим количеством NVMe-накопителей и коммутаторами PCIe</a:t>
                      </a:r>
                      <a:endParaRPr lang="en-US" sz="12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00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Май 2017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Реализованы функция самодиагностики устройства, подобную SMART. Устройство, соответствующее новой спецификации, должно выполнять тест по команде хоста, избавляя от необходимости монтировать том и делать его содержимое доступным системным утилитам. </a:t>
                      </a:r>
                    </a:p>
                    <a:p>
                      <a:r>
                        <a:rPr lang="ru-RU" sz="1200" dirty="0"/>
                        <a:t>Другое важное улучшение касается начальной загрузки. Раздел с начальным загрузчиком теперь может размещаться в накопителе, а не в микросхеме флэш-памяти с UEFI на системной плате. </a:t>
                      </a:r>
                    </a:p>
                    <a:p>
                      <a:r>
                        <a:rPr lang="ru-RU" sz="1200" dirty="0"/>
                        <a:t>В NVMe 1.3 добавлена команда sanitize, стирающая данные не только в пользовательской области флэш-памяти, но также в резервной области, буфере контроллера, кэш-памяти DRAM и в других местах, повышая степень защиты информации. Кроме того, новая версия протокола поддерживает виртуализацию Single Root I/O Virtualization (SRIO-V).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18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1.4</a:t>
                      </a:r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Июнь 2019</a:t>
                      </a:r>
                      <a:endParaRPr lang="en-US" sz="12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Rebuild Assist упрощает восстановление данных и процесс миграции; </a:t>
                      </a:r>
                    </a:p>
                    <a:p>
                      <a:r>
                        <a:rPr lang="ru-RU" sz="1200" dirty="0"/>
                        <a:t>Устойчивый журнал предназначен для постоянного захвата значимых событий для использования поставщиками программного обеспечения; </a:t>
                      </a:r>
                    </a:p>
                    <a:p>
                      <a:r>
                        <a:rPr lang="ru-RU" sz="1200" dirty="0"/>
                        <a:t>NVM Set позволяет логически и потенциально физически изолировать группы NVMe устройств; </a:t>
                      </a:r>
                    </a:p>
                    <a:p>
                      <a:r>
                        <a:rPr lang="ru-RU" sz="1200" dirty="0"/>
                        <a:t>Асимметричный доступ к пространству имен (ANA) предоставляет оптимальные и избыточные пути к пространствам имен для обеспечения высокой доступности и полной масштабируемости в случае использования нескольких контроллеров.</a:t>
                      </a:r>
                      <a:endParaRPr lang="en-US" sz="12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8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Май 2021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Имплементированы </a:t>
                      </a:r>
                      <a:r>
                        <a:rPr lang="en-US" sz="1200" dirty="0"/>
                        <a:t>ZNS, KVS, </a:t>
                      </a:r>
                      <a:r>
                        <a:rPr lang="ru-RU" sz="1200" dirty="0"/>
                        <a:t>управление группами выносливости, улучшенная безопасность, расширенная поддержка протоколов, детальное управление хранилищем на уровне зон и расширенные сетевые возможности.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95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2.1</a:t>
                      </a:r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Август 2024</a:t>
                      </a:r>
                      <a:endParaRPr lang="en-US" sz="12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Представляет Live Migration для поддержания доступности сервисов во время миграции, Key Per I/O для применения ключей шифрования на уровне каждой операции, NVMe-MI High Availability Out of Band Management для управления устройствами NVMe за пределами обычных путей передачи данных и NVMe Network Boot / UEFI для загрузки устройств NVMe по сети</a:t>
                      </a:r>
                      <a:r>
                        <a:rPr lang="en-US" sz="1200" dirty="0"/>
                        <a:t>.</a:t>
                      </a:r>
                    </a:p>
                  </a:txBody>
                  <a:tcPr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45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41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2F24C-EEA6-0223-F6FF-A480078BA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remium Photo | Dark purple pink blue color gradient background blurred  neon color flow grainy texture effect futuristic banner design">
            <a:extLst>
              <a:ext uri="{FF2B5EF4-FFF2-40B4-BE49-F238E27FC236}">
                <a16:creationId xmlns:a16="http://schemas.microsoft.com/office/drawing/2014/main" id="{60721B17-2B6B-0678-4120-116EEB08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D6FC46-C8DC-611C-D436-EA696E79A89A}"/>
              </a:ext>
            </a:extLst>
          </p:cNvPr>
          <p:cNvSpPr txBox="1"/>
          <p:nvPr/>
        </p:nvSpPr>
        <p:spPr>
          <a:xfrm>
            <a:off x="235585" y="224622"/>
            <a:ext cx="5741880" cy="76944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История</a:t>
            </a:r>
            <a:r>
              <a:rPr lang="en-US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подверсии.</a:t>
            </a:r>
            <a:endParaRPr lang="en-US" sz="44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B02564F-9E45-DC05-8108-3291E206EC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5872"/>
              </p:ext>
            </p:extLst>
          </p:nvPr>
        </p:nvGraphicFramePr>
        <p:xfrm>
          <a:off x="912284" y="1218685"/>
          <a:ext cx="10367432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062">
                  <a:extLst>
                    <a:ext uri="{9D8B030D-6E8A-4147-A177-3AD203B41FA5}">
                      <a16:colId xmlns:a16="http://schemas.microsoft.com/office/drawing/2014/main" val="2960844673"/>
                    </a:ext>
                  </a:extLst>
                </a:gridCol>
                <a:gridCol w="1701273">
                  <a:extLst>
                    <a:ext uri="{9D8B030D-6E8A-4147-A177-3AD203B41FA5}">
                      <a16:colId xmlns:a16="http://schemas.microsoft.com/office/drawing/2014/main" val="2598724886"/>
                    </a:ext>
                  </a:extLst>
                </a:gridCol>
                <a:gridCol w="6805097">
                  <a:extLst>
                    <a:ext uri="{9D8B030D-6E8A-4147-A177-3AD203B41FA5}">
                      <a16:colId xmlns:a16="http://schemas.microsoft.com/office/drawing/2014/main" val="1914158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/>
                        <a:t>№ подверсии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00A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Дата выпуска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00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Что адресуется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00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42407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ru-RU" sz="1200" dirty="0"/>
                        <a:t>1.2</a:t>
                      </a:r>
                      <a:r>
                        <a:rPr lang="en-US" sz="12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Октябрь 2015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ru-RU" sz="1200" dirty="0"/>
                        <a:t>Multi-Queue для поддержки нескольких очередей ввода-вывода, что повышает пропускную способность и производительность данных, Namespace Management, которое позволяет динамически создавать, удалять и изменять размер пространств имен, обеспечивая большую гибкость, и Endurance Management для мониторинга и управления уровнями износа SSD, оптимизируя производительность и продлевая срок службы накопителя.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4895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1.2</a:t>
                      </a:r>
                      <a:r>
                        <a:rPr lang="en-US" sz="12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ru-RU" sz="1200" dirty="0"/>
                        <a:t>Июнь 2016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9893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sz="1200" dirty="0"/>
                        <a:t>1.2.1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00455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200" dirty="0"/>
                        <a:t>1.3a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Октябрь 2017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ru-RU" sz="1200" dirty="0"/>
                        <a:t>После версии 1.2.1 добавлены разделение пространства имен, позволяющее нескольким хостам получать доступ к одному пространству имен, что упрощает создание общих сред хранения, резервирование пространства имен, предоставляющее хостам механизмы резервирования пространств имен, предотвращая конфликты и гарантируя целостность данных, и приоритет пространства имен, который устанавливает уровни приоритета для различных пространств имен, оптимизируя производительность для критических рабочих нагрузок.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18179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200" dirty="0"/>
                        <a:t>1.3b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ru-RU" sz="1200" dirty="0"/>
                        <a:t>Май 2018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8829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200" dirty="0"/>
                        <a:t>1.3c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9586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200" dirty="0"/>
                        <a:t>1.3d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Март 2019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4509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200" dirty="0"/>
                        <a:t>1.4a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Март 2020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ru-RU" sz="1200" dirty="0"/>
                        <a:t>По сравнению с версией 1.3d она обладает следующими новыми функциями: детерминизм ввода-вывода для обеспечения постоянной задержки и производительности за счет изоляции рабочих нагрузок, защита пространства имен от записи для предотвращения повреждения данных или несанкционированных изменений, постоянный журнал событий, который сохраняет журналы событий в энергонезависимой памяти, помогая в диагностике и устранении неполадок, а также команда проверки, которая проверяет целостность данных.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71467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1.4b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Сентябрь 2020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03552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200" dirty="0"/>
                        <a:t>1.4c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Июнь 2021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143255"/>
                  </a:ext>
                </a:extLst>
              </a:tr>
              <a:tr h="176915">
                <a:tc>
                  <a:txBody>
                    <a:bodyPr/>
                    <a:lstStyle/>
                    <a:p>
                      <a:r>
                        <a:rPr lang="en-US" sz="1200" dirty="0"/>
                        <a:t>2.0a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Июль 2021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ru-RU" sz="1200" dirty="0"/>
                        <a:t>По сравнению с версией 1.4c реализованы зонированные пространства имен (ZNS) для организации данных в зоны для эффективных операций записи, что снижает усиление записи и увеличивает срок службы SSD, ключ-значение (KV) для эффективного хранения и извлечения пар «ключ-значение» непосредственно на устройстве NVMe, минуя традиционные файловые системы, а также управление группами выносливости для управления группами SSD на основе их долговечности, оптимизации использования и продления срока службы.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362971"/>
                  </a:ext>
                </a:extLst>
              </a:tr>
              <a:tr h="258195">
                <a:tc>
                  <a:txBody>
                    <a:bodyPr/>
                    <a:lstStyle/>
                    <a:p>
                      <a:r>
                        <a:rPr lang="en-US" sz="1200" dirty="0"/>
                        <a:t>2.0b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Январь 2022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25064"/>
                  </a:ext>
                </a:extLst>
              </a:tr>
              <a:tr h="136275">
                <a:tc>
                  <a:txBody>
                    <a:bodyPr/>
                    <a:lstStyle/>
                    <a:p>
                      <a:r>
                        <a:rPr lang="en-US" sz="1200" dirty="0"/>
                        <a:t>2.0c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Октябрь 2022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32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2.0d</a:t>
                      </a:r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Январь 2024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0F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29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43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on Gradient Images – Browse 1,830,038 Stock Photos, Vectors, and Video |  Adobe Stock">
            <a:extLst>
              <a:ext uri="{FF2B5EF4-FFF2-40B4-BE49-F238E27FC236}">
                <a16:creationId xmlns:a16="http://schemas.microsoft.com/office/drawing/2014/main" id="{A20E32CE-AFBE-E073-9247-232A21197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12277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ADCCD3-A6E2-396E-4600-C94E75693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34" y="211081"/>
            <a:ext cx="73152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Скорости передачи данных.</a:t>
            </a:r>
            <a:endParaRPr lang="en-US" sz="44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355974-05E8-3B1B-24D7-00A3E1C62F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4720372"/>
              </p:ext>
            </p:extLst>
          </p:nvPr>
        </p:nvGraphicFramePr>
        <p:xfrm>
          <a:off x="108797" y="1403634"/>
          <a:ext cx="1188868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226">
                  <a:extLst>
                    <a:ext uri="{9D8B030D-6E8A-4147-A177-3AD203B41FA5}">
                      <a16:colId xmlns:a16="http://schemas.microsoft.com/office/drawing/2014/main" val="3334769583"/>
                    </a:ext>
                  </a:extLst>
                </a:gridCol>
                <a:gridCol w="1672045">
                  <a:extLst>
                    <a:ext uri="{9D8B030D-6E8A-4147-A177-3AD203B41FA5}">
                      <a16:colId xmlns:a16="http://schemas.microsoft.com/office/drawing/2014/main" val="2598724886"/>
                    </a:ext>
                  </a:extLst>
                </a:gridCol>
                <a:gridCol w="2020389">
                  <a:extLst>
                    <a:ext uri="{9D8B030D-6E8A-4147-A177-3AD203B41FA5}">
                      <a16:colId xmlns:a16="http://schemas.microsoft.com/office/drawing/2014/main" val="1914158366"/>
                    </a:ext>
                  </a:extLst>
                </a:gridCol>
                <a:gridCol w="2071316">
                  <a:extLst>
                    <a:ext uri="{9D8B030D-6E8A-4147-A177-3AD203B41FA5}">
                      <a16:colId xmlns:a16="http://schemas.microsoft.com/office/drawing/2014/main" val="2073935111"/>
                    </a:ext>
                  </a:extLst>
                </a:gridCol>
                <a:gridCol w="2180352">
                  <a:extLst>
                    <a:ext uri="{9D8B030D-6E8A-4147-A177-3AD203B41FA5}">
                      <a16:colId xmlns:a16="http://schemas.microsoft.com/office/drawing/2014/main" val="90066564"/>
                    </a:ext>
                  </a:extLst>
                </a:gridCol>
                <a:gridCol w="2180352">
                  <a:extLst>
                    <a:ext uri="{9D8B030D-6E8A-4147-A177-3AD203B41FA5}">
                      <a16:colId xmlns:a16="http://schemas.microsoft.com/office/drawing/2014/main" val="4281304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Наименование интерфейса</a:t>
                      </a:r>
                      <a:endParaRPr lang="en-US" sz="1800" dirty="0"/>
                    </a:p>
                  </a:txBody>
                  <a:tcPr>
                    <a:solidFill>
                      <a:srgbClr val="FE00A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I/O </a:t>
                      </a:r>
                      <a:r>
                        <a:rPr lang="ru-RU" sz="1800" dirty="0"/>
                        <a:t>операции в секунду</a:t>
                      </a:r>
                      <a:endParaRPr lang="en-US" sz="1800" dirty="0"/>
                    </a:p>
                  </a:txBody>
                  <a:tcPr>
                    <a:solidFill>
                      <a:srgbClr val="FE00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Пропускная способность</a:t>
                      </a:r>
                      <a:endParaRPr lang="en-US" sz="1800" dirty="0"/>
                    </a:p>
                  </a:txBody>
                  <a:tcPr>
                    <a:solidFill>
                      <a:srgbClr val="FE00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Задержка</a:t>
                      </a:r>
                      <a:endParaRPr lang="en-US" sz="1800" dirty="0"/>
                    </a:p>
                  </a:txBody>
                  <a:tcPr>
                    <a:solidFill>
                      <a:srgbClr val="FE00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Количество очередей</a:t>
                      </a:r>
                      <a:endParaRPr lang="en-US" sz="1800" dirty="0"/>
                    </a:p>
                  </a:txBody>
                  <a:tcPr>
                    <a:solidFill>
                      <a:srgbClr val="FE00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Инструкции в очереди</a:t>
                      </a:r>
                      <a:endParaRPr lang="en-US" sz="1800" dirty="0"/>
                    </a:p>
                  </a:txBody>
                  <a:tcPr>
                    <a:solidFill>
                      <a:srgbClr val="FE00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42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SATA</a:t>
                      </a:r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60-100 тыс.</a:t>
                      </a:r>
                      <a:endParaRPr lang="en-US" sz="18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6 Гб/с</a:t>
                      </a:r>
                      <a:endParaRPr lang="en-US" sz="18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&lt;1 — &gt;100 </a:t>
                      </a:r>
                      <a:r>
                        <a:rPr lang="ru-RU" sz="1800" dirty="0"/>
                        <a:t>мс.</a:t>
                      </a:r>
                      <a:endParaRPr lang="en-US" sz="18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</a:t>
                      </a:r>
                      <a:endParaRPr lang="en-US" sz="18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32</a:t>
                      </a:r>
                      <a:endParaRPr lang="en-US" sz="18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4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SAS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200-400 тыс.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12 Гб/с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&lt;100 </a:t>
                      </a:r>
                      <a:r>
                        <a:rPr lang="ru-RU" sz="1800" dirty="0"/>
                        <a:t>мкс — </a:t>
                      </a:r>
                      <a:r>
                        <a:rPr lang="en-US" sz="1800" dirty="0"/>
                        <a:t>&gt; 100 </a:t>
                      </a:r>
                      <a:r>
                        <a:rPr lang="ru-RU" sz="1800" dirty="0"/>
                        <a:t>мс.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256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989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NVMe</a:t>
                      </a:r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200 тыс. – 10 млн.</a:t>
                      </a:r>
                      <a:endParaRPr lang="en-US" sz="18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16 Гб/с (</a:t>
                      </a:r>
                      <a:r>
                        <a:rPr lang="en-US" sz="1800" dirty="0"/>
                        <a:t>Gen3x16</a:t>
                      </a:r>
                      <a:r>
                        <a:rPr lang="ru-RU" sz="1800" dirty="0"/>
                        <a:t>)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32</a:t>
                      </a:r>
                      <a:r>
                        <a:rPr lang="ru-RU" sz="1800" dirty="0"/>
                        <a:t> Гб/с (</a:t>
                      </a:r>
                      <a:r>
                        <a:rPr lang="en-US" sz="1800" dirty="0"/>
                        <a:t>Gen4x16</a:t>
                      </a:r>
                      <a:r>
                        <a:rPr lang="ru-RU" sz="1800" dirty="0"/>
                        <a:t>)</a:t>
                      </a:r>
                      <a:endParaRPr lang="en-US" sz="18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&lt;10 — 225 </a:t>
                      </a:r>
                      <a:r>
                        <a:rPr lang="ru-RU" sz="1800" dirty="0"/>
                        <a:t>мкс.</a:t>
                      </a:r>
                      <a:endParaRPr lang="en-US" sz="18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65535</a:t>
                      </a:r>
                      <a:endParaRPr lang="en-US" sz="18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65536</a:t>
                      </a:r>
                      <a:endParaRPr lang="en-US" sz="1800" dirty="0"/>
                    </a:p>
                  </a:txBody>
                  <a:tcPr>
                    <a:solidFill>
                      <a:srgbClr val="FFC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004557"/>
                  </a:ext>
                </a:extLst>
              </a:tr>
            </a:tbl>
          </a:graphicData>
        </a:graphic>
      </p:graphicFrame>
      <p:pic>
        <p:nvPicPr>
          <p:cNvPr id="1028" name="Picture 4" descr="In cars (2006) Lightning McQueen shows his dishonesty early in the film  when he states &quot;I am speed&quot; when actually he is in fact, a car. :  r/shittymoviedetails">
            <a:extLst>
              <a:ext uri="{FF2B5EF4-FFF2-40B4-BE49-F238E27FC236}">
                <a16:creationId xmlns:a16="http://schemas.microsoft.com/office/drawing/2014/main" id="{8C010A41-99D3-3CEA-7647-94642313C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04" y="3798825"/>
            <a:ext cx="4111392" cy="295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1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7EE6E-80C3-995F-5587-F250E66B3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on Gradient Images – Browse 1,830,038 Stock Photos, Vectors, and Video |  Adobe Stock">
            <a:extLst>
              <a:ext uri="{FF2B5EF4-FFF2-40B4-BE49-F238E27FC236}">
                <a16:creationId xmlns:a16="http://schemas.microsoft.com/office/drawing/2014/main" id="{DD262251-2F6B-6106-A1B4-C3BA0F8DB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882B-7079-9EAB-C375-B1E371B60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252" y="4803111"/>
            <a:ext cx="9211491" cy="16893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Скорость передачи данных зависит от версии </a:t>
            </a:r>
            <a:r>
              <a:rPr lang="en-US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PCIe, </a:t>
            </a:r>
            <a:r>
              <a:rPr lang="ru-RU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так как именно через него передаются данные. Обновления в самих спецификациях </a:t>
            </a:r>
            <a:r>
              <a:rPr lang="en-US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NVMe </a:t>
            </a:r>
            <a:r>
              <a:rPr lang="ru-RU" sz="2800" dirty="0">
                <a:solidFill>
                  <a:schemeClr val="bg1"/>
                </a:solidFill>
                <a:effectLst>
                  <a:glow rad="38100">
                    <a:srgbClr val="FE00A3">
                      <a:alpha val="40000"/>
                    </a:srgbClr>
                  </a:glow>
                  <a:outerShdw blurRad="60007" dist="200025" dir="15000000" sy="30000" kx="-1800000" algn="bl" rotWithShape="0">
                    <a:schemeClr val="tx1">
                      <a:alpha val="32000"/>
                    </a:schemeClr>
                  </a:outerShdw>
                  <a:reflection blurRad="6350" stA="10000" endPos="85000" dir="5400000" sy="-100000" algn="bl" rotWithShape="0"/>
                </a:effectLst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не влияет напрямую на скорость передачи — наиболее похожим является увеличение количества очередей и вместимых команд в нём (параллелизация).</a:t>
            </a:r>
            <a:endParaRPr lang="en-US" sz="2800" dirty="0">
              <a:solidFill>
                <a:schemeClr val="bg1"/>
              </a:solidFill>
              <a:effectLst>
                <a:glow rad="38100">
                  <a:srgbClr val="FE00A3">
                    <a:alpha val="40000"/>
                  </a:srgbClr>
                </a:glow>
                <a:outerShdw blurRad="60007" dist="200025" dir="15000000" sy="30000" kx="-1800000" algn="bl" rotWithShape="0">
                  <a:schemeClr val="tx1">
                    <a:alpha val="32000"/>
                  </a:schemeClr>
                </a:outerShdw>
                <a:reflection blurRad="6350" stA="10000" endPos="85000" dir="5400000" sy="-100000" algn="bl" rotWithShape="0"/>
              </a:effectLst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0B5FCD-6AE7-3E00-AD33-1E7CF0E09875}"/>
              </a:ext>
            </a:extLst>
          </p:cNvPr>
          <p:cNvSpPr txBox="1">
            <a:spLocks/>
          </p:cNvSpPr>
          <p:nvPr/>
        </p:nvSpPr>
        <p:spPr>
          <a:xfrm>
            <a:off x="321734" y="211081"/>
            <a:ext cx="7315200" cy="701731"/>
          </a:xfrm>
          <a:prstGeom prst="rect">
            <a:avLst/>
          </a:prstGeom>
          <a:noFill/>
          <a:effectLst>
            <a:outerShdw blurRad="50800" dist="50800" dir="10500000" algn="tl" rotWithShape="0">
              <a:srgbClr val="FE00A3">
                <a:alpha val="85000"/>
              </a:srgbClr>
            </a:outerShdw>
            <a:softEdge rad="12700"/>
          </a:effec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 contourW="12700" prstMaterial="metal">
              <a:extrusionClr>
                <a:schemeClr val="tx1"/>
              </a:extrusionClr>
              <a:contourClr>
                <a:srgbClr val="FFC9E9"/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  <a:effectLst>
                  <a:glow rad="63500">
                    <a:srgbClr val="FE00A3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76200" stA="15000" endPos="85000" dist="101600" dir="5400000" sy="-100000" algn="bl" rotWithShape="0"/>
                </a:effectLst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Скорости передачи данных.</a:t>
            </a:r>
            <a:endParaRPr lang="en-US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2050" name="Picture 2" descr="PCI-Express 4.0 NVMe SSD Performance on Ryzen 3000 &amp; X570 | TechPowerUp">
            <a:extLst>
              <a:ext uri="{FF2B5EF4-FFF2-40B4-BE49-F238E27FC236}">
                <a16:creationId xmlns:a16="http://schemas.microsoft.com/office/drawing/2014/main" id="{6F82AACC-2703-A626-E80E-088DE1359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8352"/>
            <a:ext cx="12192000" cy="367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6A3D0E-479E-02D8-4678-6965169D353E}"/>
              </a:ext>
            </a:extLst>
          </p:cNvPr>
          <p:cNvSpPr txBox="1"/>
          <p:nvPr/>
        </p:nvSpPr>
        <p:spPr>
          <a:xfrm>
            <a:off x="3551941" y="6409543"/>
            <a:ext cx="508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А теперь представьте</a:t>
            </a:r>
            <a:r>
              <a:rPr lang="en-US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скорость с </a:t>
            </a:r>
            <a:r>
              <a:rPr lang="en-US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PCIe Gen 5?</a:t>
            </a:r>
            <a:endParaRPr lang="en-US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87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8193</TotalTime>
  <Words>1766</Words>
  <Application>Microsoft Office PowerPoint</Application>
  <PresentationFormat>Widescreen</PresentationFormat>
  <Paragraphs>243</Paragraphs>
  <Slides>25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Source Sans Pro</vt:lpstr>
      <vt:lpstr>Source Sans Pro Black</vt:lpstr>
      <vt:lpstr>Source Sans Pro Light</vt:lpstr>
      <vt:lpstr>Source Sans Pro Semibold</vt:lpstr>
      <vt:lpstr>Office Theme</vt:lpstr>
      <vt:lpstr>Почему оно так важно?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Скорости передачи данных.</vt:lpstr>
      <vt:lpstr>PowerPoint Presentation</vt:lpstr>
      <vt:lpstr>Уровни сетевой модели (NVMe).</vt:lpstr>
      <vt:lpstr>Уровни сетевой модели (NVMe-MI).</vt:lpstr>
      <vt:lpstr>Среда передачи данных.</vt:lpstr>
      <vt:lpstr>PowerPoint Presentation</vt:lpstr>
      <vt:lpstr>Топология соединения устройств.</vt:lpstr>
      <vt:lpstr>Топология соединения устройств.</vt:lpstr>
      <vt:lpstr>Механизмы надежности передачи.</vt:lpstr>
      <vt:lpstr>Сигнальный интерфейс и характеристика линии.</vt:lpstr>
      <vt:lpstr>Роли устройств.</vt:lpstr>
      <vt:lpstr>Другие особенности.</vt:lpstr>
      <vt:lpstr>Другие особенности. Классификация.</vt:lpstr>
      <vt:lpstr>Классификация. NVMe-MI</vt:lpstr>
      <vt:lpstr>Классификация. NVMe-oF</vt:lpstr>
      <vt:lpstr>Разъёмы.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Ariguun Bolorbold</dc:creator>
  <cp:lastModifiedBy>Ariguun Bolorbold</cp:lastModifiedBy>
  <cp:revision>8</cp:revision>
  <dcterms:created xsi:type="dcterms:W3CDTF">2025-04-22T12:42:04Z</dcterms:created>
  <dcterms:modified xsi:type="dcterms:W3CDTF">2025-04-15T16:54:45Z</dcterms:modified>
</cp:coreProperties>
</file>